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Lst>
  <p:sldSz cx="9144000" cy="5143500" type="screen16x9"/>
  <p:notesSz cx="6858000" cy="9144000"/>
  <p:embeddedFontLst>
    <p:embeddedFont>
      <p:font typeface="Proxima Nova" panose="020B0604020202020204"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35375FB-D8CC-4616-BBEE-23C66C250ED0}">
  <a:tblStyle styleId="{235375FB-D8CC-4616-BBEE-23C66C250ED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9" d="100"/>
          <a:sy n="49" d="100"/>
        </p:scale>
        <p:origin x="1080"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18a05532065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18a05532065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18b2a782b8a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18b2a782b8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18a05532065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18a05532065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8a05532065_0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18a05532065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8b2a782b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8b2a782b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18a05532065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18a05532065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8bc88e0f44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18bc88e0f44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8852c9d6dd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8852c9d6d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8a05532065_0_2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18a05532065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8a05532065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18a05532065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85468f9a5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85468f9a5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8a05532065_0_2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18a05532065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8852c9d6dd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8852c9d6d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8b2a782b8a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8b2a782b8a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8b2a782b8a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18b2a782b8a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8b2a782b8a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18b2a782b8a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85468f9a59_0_8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185468f9a59_0_8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8852c9d6dd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18852c9d6dd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85468f9a59_0_8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185468f9a59_0_8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8b61009815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18b61009815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185468f9a59_0_7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185468f9a59_0_7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185468f9a5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185468f9a5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8852c9d6dd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18852c9d6dd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8b61009815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18b61009815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185468f9a59_0_7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185468f9a59_0_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18b61009815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18b6100981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185468f9a59_0_7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185468f9a59_0_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8b61009815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18b61009815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18b61009815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18b6100981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85468f9a59_0_7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185468f9a59_0_7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18852c9d6dd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18852c9d6dd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185468f9a59_0_7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185468f9a59_0_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8852c9d6d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8852c9d6d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185468f9a59_0_8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185468f9a59_0_8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185468f9a59_0_8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185468f9a59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18852c9d6dd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18852c9d6dd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18b61009815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18b61009815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18b61009815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18b61009815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18852c9d6dd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18852c9d6dd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8a05532065_0_1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18a05532065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18a05532065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18a05532065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8bc88e0f44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8bc88e0f44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8852c9d6dd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8852c9d6d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8a05532065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8a05532065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7.JPG"/><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3" Type="http://schemas.openxmlformats.org/officeDocument/2006/relationships/hyperlink" Target="http://www.youtube.com/watch?v=mmOYygjuZWM"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9.jpg"/><Relationship Id="rId5" Type="http://schemas.openxmlformats.org/officeDocument/2006/relationships/hyperlink" Target="http://www.youtube.com/watch?v=EFP6JwOWrlg" TargetMode="External"/><Relationship Id="rId4" Type="http://schemas.openxmlformats.org/officeDocument/2006/relationships/image" Target="../media/image8.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www.youtube.com/watch?v=a4FXl4zb3E4"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9.jpg"/><Relationship Id="rId5" Type="http://schemas.openxmlformats.org/officeDocument/2006/relationships/hyperlink" Target="http://www.youtube.com/watch?v=Qn87cKHa7v4" TargetMode="External"/><Relationship Id="rId4" Type="http://schemas.openxmlformats.org/officeDocument/2006/relationships/image" Target="../media/image18.jpg"/></Relationships>
</file>

<file path=ppt/slides/_rels/slide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8" Type="http://schemas.openxmlformats.org/officeDocument/2006/relationships/hyperlink" Target="https://www.nctm.org/" TargetMode="External"/><Relationship Id="rId3" Type="http://schemas.openxmlformats.org/officeDocument/2006/relationships/hyperlink" Target="https://www.youtube.com/watch?v=mmOYygjuZWM&amp;t=3s" TargetMode="External"/><Relationship Id="rId7" Type="http://schemas.openxmlformats.org/officeDocument/2006/relationships/hyperlink" Target="https://www.prodigygame.com/main-en/"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hyperlink" Target="https://www.youtube.com/watch?v=BOxAZKYyGPE" TargetMode="External"/><Relationship Id="rId5" Type="http://schemas.openxmlformats.org/officeDocument/2006/relationships/hyperlink" Target="https://study.sagepub.com/wrighttnc" TargetMode="External"/><Relationship Id="rId4" Type="http://schemas.openxmlformats.org/officeDocument/2006/relationships/hyperlink" Target="https://www.youtube.com/watch?v=EFP6JwOWrlg&amp;t=70s" TargetMode="External"/><Relationship Id="rId9" Type="http://schemas.openxmlformats.org/officeDocument/2006/relationships/hyperlink" Target="https://www.nctm.org/classroomresources/"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www.youtube.com/watch?v=BOxAZKYyGPE"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3C47D"/>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solidFill>
                  <a:schemeClr val="dk1"/>
                </a:solidFill>
              </a:rPr>
              <a:t>Interdisciplinary Infusion of Number</a:t>
            </a:r>
            <a:r>
              <a:rPr lang="en"/>
              <a:t> </a:t>
            </a:r>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solidFill>
                  <a:srgbClr val="000000"/>
                </a:solidFill>
              </a:rPr>
              <a:t>Chris Jones &amp; Emily Marsden </a:t>
            </a:r>
            <a:endParaRPr>
              <a:solidFill>
                <a:srgbClr val="0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11"/>
        <p:cNvGrpSpPr/>
        <p:nvPr/>
      </p:nvGrpSpPr>
      <p:grpSpPr>
        <a:xfrm>
          <a:off x="0" y="0"/>
          <a:ext cx="0" cy="0"/>
          <a:chOff x="0" y="0"/>
          <a:chExt cx="0" cy="0"/>
        </a:xfrm>
      </p:grpSpPr>
      <p:sp>
        <p:nvSpPr>
          <p:cNvPr id="112" name="Google Shape;112;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Activity 1: Toy Box (Continued)</a:t>
            </a:r>
            <a:endParaRPr b="1"/>
          </a:p>
        </p:txBody>
      </p:sp>
      <p:sp>
        <p:nvSpPr>
          <p:cNvPr id="113" name="Google Shape;113;p22"/>
          <p:cNvSpPr txBox="1">
            <a:spLocks noGrp="1"/>
          </p:cNvSpPr>
          <p:nvPr>
            <p:ph type="body" idx="1"/>
          </p:nvPr>
        </p:nvSpPr>
        <p:spPr>
          <a:xfrm>
            <a:off x="311700" y="1152475"/>
            <a:ext cx="8520600" cy="36930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 sz="1942" b="1" u="sng">
                <a:solidFill>
                  <a:schemeClr val="dk1"/>
                </a:solidFill>
              </a:rPr>
              <a:t>Differentiating:</a:t>
            </a:r>
            <a:endParaRPr sz="1942" b="1" u="sng">
              <a:solidFill>
                <a:schemeClr val="dk1"/>
              </a:solidFill>
            </a:endParaRPr>
          </a:p>
          <a:p>
            <a:pPr marL="0" lvl="0" indent="0" algn="l" rtl="0">
              <a:spcBef>
                <a:spcPts val="1200"/>
              </a:spcBef>
              <a:spcAft>
                <a:spcPts val="0"/>
              </a:spcAft>
              <a:buNone/>
            </a:pPr>
            <a:r>
              <a:rPr lang="en" u="sng">
                <a:solidFill>
                  <a:schemeClr val="dk1"/>
                </a:solidFill>
              </a:rPr>
              <a:t>Below Grade Level:</a:t>
            </a:r>
            <a:endParaRPr u="sng">
              <a:solidFill>
                <a:schemeClr val="dk1"/>
              </a:solidFill>
            </a:endParaRPr>
          </a:p>
          <a:p>
            <a:pPr marL="0" lvl="0" indent="0" algn="l" rtl="0">
              <a:spcBef>
                <a:spcPts val="1200"/>
              </a:spcBef>
              <a:spcAft>
                <a:spcPts val="0"/>
              </a:spcAft>
              <a:buNone/>
            </a:pPr>
            <a:r>
              <a:rPr lang="en">
                <a:solidFill>
                  <a:schemeClr val="dk1"/>
                </a:solidFill>
              </a:rPr>
              <a:t>-To support students that our still working in the range of 1-100, this activity can be adjusted to this range.</a:t>
            </a:r>
            <a:endParaRPr>
              <a:solidFill>
                <a:schemeClr val="dk1"/>
              </a:solidFill>
            </a:endParaRPr>
          </a:p>
          <a:p>
            <a:pPr marL="0" lvl="0" indent="0" algn="l" rtl="0">
              <a:spcBef>
                <a:spcPts val="1200"/>
              </a:spcBef>
              <a:spcAft>
                <a:spcPts val="0"/>
              </a:spcAft>
              <a:buNone/>
            </a:pPr>
            <a:r>
              <a:rPr lang="en">
                <a:solidFill>
                  <a:schemeClr val="dk1"/>
                </a:solidFill>
              </a:rPr>
              <a:t>-A die with only the numerals 0, 1, and 2 could also be used to work with counting smaller units</a:t>
            </a:r>
            <a:endParaRPr>
              <a:solidFill>
                <a:schemeClr val="dk1"/>
              </a:solidFill>
            </a:endParaRPr>
          </a:p>
          <a:p>
            <a:pPr marL="0" lvl="0" indent="0" algn="l" rtl="0">
              <a:spcBef>
                <a:spcPts val="1200"/>
              </a:spcBef>
              <a:spcAft>
                <a:spcPts val="0"/>
              </a:spcAft>
              <a:buNone/>
            </a:pPr>
            <a:r>
              <a:rPr lang="en">
                <a:solidFill>
                  <a:schemeClr val="dk1"/>
                </a:solidFill>
              </a:rPr>
              <a:t>-Students can be paired, with one white board per pair, for peer scaffolding</a:t>
            </a:r>
            <a:endParaRPr>
              <a:solidFill>
                <a:schemeClr val="dk1"/>
              </a:solidFill>
            </a:endParaRPr>
          </a:p>
          <a:p>
            <a:pPr marL="0" lvl="0" indent="0" algn="l" rtl="0">
              <a:spcBef>
                <a:spcPts val="1200"/>
              </a:spcBef>
              <a:spcAft>
                <a:spcPts val="0"/>
              </a:spcAft>
              <a:buNone/>
            </a:pPr>
            <a:r>
              <a:rPr lang="en" u="sng">
                <a:solidFill>
                  <a:schemeClr val="dk1"/>
                </a:solidFill>
              </a:rPr>
              <a:t>Above Grade Level:</a:t>
            </a:r>
            <a:endParaRPr>
              <a:solidFill>
                <a:schemeClr val="dk1"/>
              </a:solidFill>
            </a:endParaRPr>
          </a:p>
          <a:p>
            <a:pPr marL="0" lvl="0" indent="0" algn="l" rtl="0">
              <a:spcBef>
                <a:spcPts val="1200"/>
              </a:spcBef>
              <a:spcAft>
                <a:spcPts val="0"/>
              </a:spcAft>
              <a:buNone/>
            </a:pPr>
            <a:r>
              <a:rPr lang="en">
                <a:solidFill>
                  <a:schemeClr val="dk1"/>
                </a:solidFill>
              </a:rPr>
              <a:t>-To further challenge students the starting number can be extended beyond 120. </a:t>
            </a:r>
            <a:endParaRPr>
              <a:solidFill>
                <a:schemeClr val="dk1"/>
              </a:solidFill>
            </a:endParaRPr>
          </a:p>
          <a:p>
            <a:pPr marL="0" lvl="0" indent="0" algn="l" rtl="0">
              <a:spcBef>
                <a:spcPts val="1200"/>
              </a:spcBef>
              <a:spcAft>
                <a:spcPts val="0"/>
              </a:spcAft>
              <a:buNone/>
            </a:pPr>
            <a:r>
              <a:rPr lang="en">
                <a:solidFill>
                  <a:schemeClr val="dk1"/>
                </a:solidFill>
              </a:rPr>
              <a:t>-To further challenge students two six-sided dice can be rolled.</a:t>
            </a:r>
            <a:endParaRPr>
              <a:solidFill>
                <a:schemeClr val="dk1"/>
              </a:solidFill>
            </a:endParaRPr>
          </a:p>
          <a:p>
            <a:pPr marL="0" lvl="0" indent="0" algn="l" rtl="0">
              <a:spcBef>
                <a:spcPts val="1200"/>
              </a:spcBef>
              <a:spcAft>
                <a:spcPts val="0"/>
              </a:spcAft>
              <a:buNone/>
            </a:pPr>
            <a:r>
              <a:rPr lang="en">
                <a:solidFill>
                  <a:schemeClr val="dk1"/>
                </a:solidFill>
              </a:rPr>
              <a:t>-To further challenge students counting back could also be integrated.</a:t>
            </a:r>
            <a:endParaRPr>
              <a:solidFill>
                <a:schemeClr val="dk1"/>
              </a:solidFill>
            </a:endParaRPr>
          </a:p>
          <a:p>
            <a:pPr marL="0" lvl="0" indent="0" algn="l" rtl="0">
              <a:spcBef>
                <a:spcPts val="1200"/>
              </a:spcBef>
              <a:spcAft>
                <a:spcPts val="120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17"/>
        <p:cNvGrpSpPr/>
        <p:nvPr/>
      </p:nvGrpSpPr>
      <p:grpSpPr>
        <a:xfrm>
          <a:off x="0" y="0"/>
          <a:ext cx="0" cy="0"/>
          <a:chOff x="0" y="0"/>
          <a:chExt cx="0" cy="0"/>
        </a:xfrm>
      </p:grpSpPr>
      <p:sp>
        <p:nvSpPr>
          <p:cNvPr id="118" name="Google Shape;118;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Activity 1: Toy Box (Demonstration)</a:t>
            </a:r>
            <a:endParaRPr b="1"/>
          </a:p>
        </p:txBody>
      </p:sp>
      <p:sp>
        <p:nvSpPr>
          <p:cNvPr id="119" name="Google Shape;119;p23"/>
          <p:cNvSpPr txBox="1">
            <a:spLocks noGrp="1"/>
          </p:cNvSpPr>
          <p:nvPr>
            <p:ph type="body" idx="1"/>
          </p:nvPr>
        </p:nvSpPr>
        <p:spPr>
          <a:xfrm>
            <a:off x="311700" y="1152475"/>
            <a:ext cx="8520600" cy="380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solidFill>
                  <a:schemeClr val="dk1"/>
                </a:solidFill>
              </a:rPr>
              <a:t>			  </a:t>
            </a:r>
            <a:endParaRPr dirty="0">
              <a:solidFill>
                <a:schemeClr val="dk1"/>
              </a:solidFill>
            </a:endParaRPr>
          </a:p>
        </p:txBody>
      </p:sp>
      <p:graphicFrame>
        <p:nvGraphicFramePr>
          <p:cNvPr id="2" name="Table 2">
            <a:extLst>
              <a:ext uri="{FF2B5EF4-FFF2-40B4-BE49-F238E27FC236}">
                <a16:creationId xmlns:a16="http://schemas.microsoft.com/office/drawing/2014/main" id="{0568A416-C024-52E0-7FED-BC70E3B06070}"/>
              </a:ext>
            </a:extLst>
          </p:cNvPr>
          <p:cNvGraphicFramePr>
            <a:graphicFrameLocks noGrp="1"/>
          </p:cNvGraphicFramePr>
          <p:nvPr>
            <p:extLst>
              <p:ext uri="{D42A27DB-BD31-4B8C-83A1-F6EECF244321}">
                <p14:modId xmlns:p14="http://schemas.microsoft.com/office/powerpoint/2010/main" val="2397601017"/>
              </p:ext>
            </p:extLst>
          </p:nvPr>
        </p:nvGraphicFramePr>
        <p:xfrm>
          <a:off x="579620" y="1274267"/>
          <a:ext cx="8054714" cy="3682807"/>
        </p:xfrm>
        <a:graphic>
          <a:graphicData uri="http://schemas.openxmlformats.org/drawingml/2006/table">
            <a:tbl>
              <a:tblPr firstRow="1" bandRow="1">
                <a:tableStyleId>{235375FB-D8CC-4616-BBEE-23C66C250ED0}</a:tableStyleId>
              </a:tblPr>
              <a:tblGrid>
                <a:gridCol w="4027357">
                  <a:extLst>
                    <a:ext uri="{9D8B030D-6E8A-4147-A177-3AD203B41FA5}">
                      <a16:colId xmlns:a16="http://schemas.microsoft.com/office/drawing/2014/main" val="1702380151"/>
                    </a:ext>
                  </a:extLst>
                </a:gridCol>
                <a:gridCol w="4027357">
                  <a:extLst>
                    <a:ext uri="{9D8B030D-6E8A-4147-A177-3AD203B41FA5}">
                      <a16:colId xmlns:a16="http://schemas.microsoft.com/office/drawing/2014/main" val="1997039684"/>
                    </a:ext>
                  </a:extLst>
                </a:gridCol>
              </a:tblGrid>
              <a:tr h="3682807">
                <a:tc>
                  <a:txBody>
                    <a:bodyPr/>
                    <a:lstStyle/>
                    <a:p>
                      <a:endParaRPr lang="en-US" dirty="0"/>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285750" indent="-285750" rtl="0">
                        <a:buFont typeface="Arial" panose="020B0604020202020204" pitchFamily="34" charset="0"/>
                        <a:buChar char="•"/>
                      </a:pPr>
                      <a:r>
                        <a:rPr lang="en-US" sz="1400" b="0" i="0" u="none" strike="noStrike" cap="none" dirty="0">
                          <a:solidFill>
                            <a:srgbClr val="000000"/>
                          </a:solidFill>
                          <a:effectLst/>
                          <a:latin typeface="Arial"/>
                          <a:ea typeface="Arial"/>
                          <a:cs typeface="Arial"/>
                          <a:sym typeface="Arial"/>
                        </a:rPr>
                        <a:t>After rolling a 4 the teacher would add 4 of the tokens based on the direction, they gave the students before rolling the die. </a:t>
                      </a:r>
                    </a:p>
                    <a:p>
                      <a:pPr rtl="0"/>
                      <a:endParaRPr lang="en-US" sz="1400" b="0" i="0" u="none" strike="noStrike" cap="none" dirty="0">
                        <a:solidFill>
                          <a:srgbClr val="000000"/>
                        </a:solidFill>
                        <a:effectLst/>
                        <a:latin typeface="Arial"/>
                        <a:ea typeface="Arial"/>
                        <a:cs typeface="Arial"/>
                        <a:sym typeface="Arial"/>
                      </a:endParaRPr>
                    </a:p>
                    <a:p>
                      <a:pPr marL="285750" indent="-285750" rtl="0">
                        <a:buFont typeface="Arial" panose="020B0604020202020204" pitchFamily="34" charset="0"/>
                        <a:buChar char="•"/>
                      </a:pPr>
                      <a:r>
                        <a:rPr lang="en-US" sz="1400" b="0" i="0" u="none" strike="noStrike" cap="none" dirty="0">
                          <a:solidFill>
                            <a:srgbClr val="000000"/>
                          </a:solidFill>
                          <a:effectLst/>
                          <a:latin typeface="Arial"/>
                          <a:ea typeface="Arial"/>
                          <a:cs typeface="Arial"/>
                          <a:sym typeface="Arial"/>
                        </a:rPr>
                        <a:t>If the teacher told the students that there were 116 tokens in the box and they are counting up 4, an answer of 120 would be written by the students on their white boards.</a:t>
                      </a:r>
                      <a:endParaRPr lang="en-US" dirty="0"/>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2004986838"/>
                  </a:ext>
                </a:extLst>
              </a:tr>
            </a:tbl>
          </a:graphicData>
        </a:graphic>
      </p:graphicFrame>
      <p:pic>
        <p:nvPicPr>
          <p:cNvPr id="3" name="Google Shape;120;p23">
            <a:extLst>
              <a:ext uri="{FF2B5EF4-FFF2-40B4-BE49-F238E27FC236}">
                <a16:creationId xmlns:a16="http://schemas.microsoft.com/office/drawing/2014/main" id="{211668EB-FDBA-5667-A6B8-19637543E916}"/>
              </a:ext>
            </a:extLst>
          </p:cNvPr>
          <p:cNvPicPr preferRelativeResize="0"/>
          <p:nvPr/>
        </p:nvPicPr>
        <p:blipFill>
          <a:blip r:embed="rId3">
            <a:alphaModFix/>
          </a:blip>
          <a:stretch>
            <a:fillRect/>
          </a:stretch>
        </p:blipFill>
        <p:spPr>
          <a:xfrm>
            <a:off x="674557" y="1334125"/>
            <a:ext cx="3132945" cy="35165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24"/>
        <p:cNvGrpSpPr/>
        <p:nvPr/>
      </p:nvGrpSpPr>
      <p:grpSpPr>
        <a:xfrm>
          <a:off x="0" y="0"/>
          <a:ext cx="0" cy="0"/>
          <a:chOff x="0" y="0"/>
          <a:chExt cx="0" cy="0"/>
        </a:xfrm>
      </p:grpSpPr>
      <p:sp>
        <p:nvSpPr>
          <p:cNvPr id="125" name="Google Shape;125;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Activity 2: Race to 120</a:t>
            </a:r>
            <a:endParaRPr b="1"/>
          </a:p>
        </p:txBody>
      </p:sp>
      <p:sp>
        <p:nvSpPr>
          <p:cNvPr id="126" name="Google Shape;126;p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85000" lnSpcReduction="10000"/>
          </a:bodyPr>
          <a:lstStyle/>
          <a:p>
            <a:pPr marL="0" lvl="0" indent="0" algn="l" rtl="0">
              <a:spcBef>
                <a:spcPts val="0"/>
              </a:spcBef>
              <a:spcAft>
                <a:spcPts val="0"/>
              </a:spcAft>
              <a:buNone/>
            </a:pPr>
            <a:r>
              <a:rPr lang="en" b="1" u="sng">
                <a:solidFill>
                  <a:schemeClr val="dk1"/>
                </a:solidFill>
              </a:rPr>
              <a:t>Objective:</a:t>
            </a:r>
            <a:r>
              <a:rPr lang="en">
                <a:solidFill>
                  <a:schemeClr val="dk1"/>
                </a:solidFill>
              </a:rPr>
              <a:t> To gain fluency with counting to 120 in different increments as dictated by the roll of the dice</a:t>
            </a:r>
            <a:endParaRPr>
              <a:solidFill>
                <a:schemeClr val="dk1"/>
              </a:solidFill>
            </a:endParaRPr>
          </a:p>
          <a:p>
            <a:pPr marL="0" lvl="0" indent="0" algn="l" rtl="0">
              <a:spcBef>
                <a:spcPts val="1200"/>
              </a:spcBef>
              <a:spcAft>
                <a:spcPts val="0"/>
              </a:spcAft>
              <a:buNone/>
            </a:pPr>
            <a:r>
              <a:rPr lang="en" b="1" u="sng">
                <a:solidFill>
                  <a:schemeClr val="dk1"/>
                </a:solidFill>
              </a:rPr>
              <a:t>Materials Needed</a:t>
            </a:r>
            <a:r>
              <a:rPr lang="en">
                <a:solidFill>
                  <a:schemeClr val="dk1"/>
                </a:solidFill>
              </a:rPr>
              <a:t>: Enough copies of 120’s charts for every student, crayons, 2 six-sided dice per group</a:t>
            </a:r>
            <a:endParaRPr>
              <a:solidFill>
                <a:schemeClr val="dk1"/>
              </a:solidFill>
            </a:endParaRPr>
          </a:p>
          <a:p>
            <a:pPr marL="0" lvl="0" indent="0" algn="l" rtl="0">
              <a:spcBef>
                <a:spcPts val="1200"/>
              </a:spcBef>
              <a:spcAft>
                <a:spcPts val="0"/>
              </a:spcAft>
              <a:buNone/>
            </a:pPr>
            <a:r>
              <a:rPr lang="en" b="1" u="sng">
                <a:solidFill>
                  <a:schemeClr val="dk1"/>
                </a:solidFill>
              </a:rPr>
              <a:t>Description:</a:t>
            </a:r>
            <a:r>
              <a:rPr lang="en">
                <a:solidFill>
                  <a:schemeClr val="dk1"/>
                </a:solidFill>
              </a:rPr>
              <a:t> This game is to be played in pairs. The teacher will explain the directions before students move into their paired groups to play the game. Each student will have their own 120 chart and a crayon. Each pair of students will have a pair of six-sided dice. </a:t>
            </a:r>
            <a:endParaRPr>
              <a:solidFill>
                <a:schemeClr val="dk1"/>
              </a:solidFill>
            </a:endParaRPr>
          </a:p>
          <a:p>
            <a:pPr marL="0" lvl="0" indent="0" algn="l" rtl="0">
              <a:spcBef>
                <a:spcPts val="1200"/>
              </a:spcBef>
              <a:spcAft>
                <a:spcPts val="0"/>
              </a:spcAft>
              <a:buNone/>
            </a:pPr>
            <a:r>
              <a:rPr lang="en">
                <a:solidFill>
                  <a:schemeClr val="dk1"/>
                </a:solidFill>
              </a:rPr>
              <a:t>Starting at the beginning of their 120 chart, students will take turns rolling the dice and adding the numbers they rolled. If the students roll an 8 for example, they will color in the boxes up to and including the number 8. Then when that student rolls a 9 next turn, they will have colored up to and including the number 17. The game continues until one student has colored in all 120 of the boxes on their chart.</a:t>
            </a:r>
            <a:endParaRPr>
              <a:solidFill>
                <a:schemeClr val="dk1"/>
              </a:solidFill>
            </a:endParaRPr>
          </a:p>
          <a:p>
            <a:pPr marL="0" lvl="0" indent="0" algn="l" rtl="0">
              <a:spcBef>
                <a:spcPts val="1200"/>
              </a:spcBef>
              <a:spcAft>
                <a:spcPts val="120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30"/>
        <p:cNvGrpSpPr/>
        <p:nvPr/>
      </p:nvGrpSpPr>
      <p:grpSpPr>
        <a:xfrm>
          <a:off x="0" y="0"/>
          <a:ext cx="0" cy="0"/>
          <a:chOff x="0" y="0"/>
          <a:chExt cx="0" cy="0"/>
        </a:xfrm>
      </p:grpSpPr>
      <p:sp>
        <p:nvSpPr>
          <p:cNvPr id="131" name="Google Shape;131;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b="1"/>
              <a:t>Activity 2: Race to 120 (Continued)</a:t>
            </a:r>
            <a:endParaRPr b="1"/>
          </a:p>
        </p:txBody>
      </p:sp>
      <p:sp>
        <p:nvSpPr>
          <p:cNvPr id="132" name="Google Shape;132;p2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70000" lnSpcReduction="20000"/>
          </a:bodyPr>
          <a:lstStyle/>
          <a:p>
            <a:pPr marL="0" lvl="0" indent="0" algn="l" rtl="0">
              <a:spcBef>
                <a:spcPts val="0"/>
              </a:spcBef>
              <a:spcAft>
                <a:spcPts val="0"/>
              </a:spcAft>
              <a:buClr>
                <a:schemeClr val="dk1"/>
              </a:buClr>
              <a:buSzPct val="61111"/>
              <a:buFont typeface="Arial"/>
              <a:buNone/>
            </a:pPr>
            <a:r>
              <a:rPr lang="en" b="1" u="sng">
                <a:solidFill>
                  <a:schemeClr val="dk1"/>
                </a:solidFill>
              </a:rPr>
              <a:t>Differentiating:</a:t>
            </a:r>
            <a:endParaRPr b="1" u="sng">
              <a:solidFill>
                <a:schemeClr val="dk1"/>
              </a:solidFill>
            </a:endParaRPr>
          </a:p>
          <a:p>
            <a:pPr marL="0" lvl="0" indent="0" algn="l" rtl="0">
              <a:spcBef>
                <a:spcPts val="1200"/>
              </a:spcBef>
              <a:spcAft>
                <a:spcPts val="0"/>
              </a:spcAft>
              <a:buClr>
                <a:schemeClr val="dk1"/>
              </a:buClr>
              <a:buSzPct val="61111"/>
              <a:buFont typeface="Arial"/>
              <a:buNone/>
            </a:pPr>
            <a:r>
              <a:rPr lang="en" u="sng">
                <a:solidFill>
                  <a:schemeClr val="dk1"/>
                </a:solidFill>
              </a:rPr>
              <a:t>Below Grade Level:</a:t>
            </a:r>
            <a:endParaRPr u="sng">
              <a:solidFill>
                <a:schemeClr val="dk1"/>
              </a:solidFill>
            </a:endParaRPr>
          </a:p>
          <a:p>
            <a:pPr marL="0" lvl="0" indent="0" algn="l" rtl="0">
              <a:spcBef>
                <a:spcPts val="1200"/>
              </a:spcBef>
              <a:spcAft>
                <a:spcPts val="0"/>
              </a:spcAft>
              <a:buClr>
                <a:schemeClr val="dk1"/>
              </a:buClr>
              <a:buSzPct val="61111"/>
              <a:buFont typeface="Arial"/>
              <a:buNone/>
            </a:pPr>
            <a:r>
              <a:rPr lang="en">
                <a:solidFill>
                  <a:schemeClr val="dk1"/>
                </a:solidFill>
              </a:rPr>
              <a:t>-To support students that our still working in the range of 1-100, this game can use a 100 chart instead of a 120 chart</a:t>
            </a:r>
            <a:endParaRPr>
              <a:solidFill>
                <a:schemeClr val="dk1"/>
              </a:solidFill>
            </a:endParaRPr>
          </a:p>
          <a:p>
            <a:pPr marL="0" lvl="0" indent="0" algn="l" rtl="0">
              <a:spcBef>
                <a:spcPts val="1200"/>
              </a:spcBef>
              <a:spcAft>
                <a:spcPts val="0"/>
              </a:spcAft>
              <a:buClr>
                <a:schemeClr val="dk1"/>
              </a:buClr>
              <a:buSzPct val="61111"/>
              <a:buFont typeface="Arial"/>
              <a:buNone/>
            </a:pPr>
            <a:r>
              <a:rPr lang="en">
                <a:solidFill>
                  <a:schemeClr val="dk1"/>
                </a:solidFill>
              </a:rPr>
              <a:t>-Students can use one die instead of 2</a:t>
            </a:r>
            <a:endParaRPr>
              <a:solidFill>
                <a:schemeClr val="dk1"/>
              </a:solidFill>
            </a:endParaRPr>
          </a:p>
          <a:p>
            <a:pPr marL="0" lvl="0" indent="0" algn="l" rtl="0">
              <a:spcBef>
                <a:spcPts val="1200"/>
              </a:spcBef>
              <a:spcAft>
                <a:spcPts val="0"/>
              </a:spcAft>
              <a:buClr>
                <a:schemeClr val="dk1"/>
              </a:buClr>
              <a:buSzPct val="61111"/>
              <a:buFont typeface="Arial"/>
              <a:buNone/>
            </a:pPr>
            <a:r>
              <a:rPr lang="en">
                <a:solidFill>
                  <a:schemeClr val="dk1"/>
                </a:solidFill>
              </a:rPr>
              <a:t>-Students can be paired for peer scaffolding by pairing students above and below grade level together</a:t>
            </a:r>
            <a:endParaRPr>
              <a:solidFill>
                <a:schemeClr val="dk1"/>
              </a:solidFill>
            </a:endParaRPr>
          </a:p>
          <a:p>
            <a:pPr marL="0" lvl="0" indent="0" algn="l" rtl="0">
              <a:spcBef>
                <a:spcPts val="1200"/>
              </a:spcBef>
              <a:spcAft>
                <a:spcPts val="0"/>
              </a:spcAft>
              <a:buClr>
                <a:schemeClr val="dk1"/>
              </a:buClr>
              <a:buSzPct val="61111"/>
              <a:buFont typeface="Arial"/>
              <a:buNone/>
            </a:pPr>
            <a:r>
              <a:rPr lang="en" u="sng">
                <a:solidFill>
                  <a:schemeClr val="dk1"/>
                </a:solidFill>
              </a:rPr>
              <a:t>Above Grade Level:</a:t>
            </a:r>
            <a:endParaRPr>
              <a:solidFill>
                <a:schemeClr val="dk1"/>
              </a:solidFill>
            </a:endParaRPr>
          </a:p>
          <a:p>
            <a:pPr marL="0" lvl="0" indent="0" algn="l" rtl="0">
              <a:spcBef>
                <a:spcPts val="1200"/>
              </a:spcBef>
              <a:spcAft>
                <a:spcPts val="0"/>
              </a:spcAft>
              <a:buClr>
                <a:schemeClr val="dk1"/>
              </a:buClr>
              <a:buSzPct val="61111"/>
              <a:buFont typeface="Arial"/>
              <a:buNone/>
            </a:pPr>
            <a:r>
              <a:rPr lang="en">
                <a:solidFill>
                  <a:schemeClr val="dk1"/>
                </a:solidFill>
              </a:rPr>
              <a:t>-To further challenge students the starting number can be extended beyond 120. </a:t>
            </a:r>
            <a:endParaRPr>
              <a:solidFill>
                <a:schemeClr val="dk1"/>
              </a:solidFill>
            </a:endParaRPr>
          </a:p>
          <a:p>
            <a:pPr marL="0" lvl="0" indent="0" algn="l" rtl="0">
              <a:spcBef>
                <a:spcPts val="1200"/>
              </a:spcBef>
              <a:spcAft>
                <a:spcPts val="1200"/>
              </a:spcAft>
              <a:buClr>
                <a:schemeClr val="dk1"/>
              </a:buClr>
              <a:buSzPct val="61111"/>
              <a:buFont typeface="Arial"/>
              <a:buNone/>
            </a:pPr>
            <a:r>
              <a:rPr lang="en">
                <a:solidFill>
                  <a:schemeClr val="dk1"/>
                </a:solidFill>
              </a:rPr>
              <a:t>-To further challenge students they could start at 120 and subtract the numbers on their dice until they make it back to the beginning</a:t>
            </a:r>
            <a:endParaRPr>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36"/>
        <p:cNvGrpSpPr/>
        <p:nvPr/>
      </p:nvGrpSpPr>
      <p:grpSpPr>
        <a:xfrm>
          <a:off x="0" y="0"/>
          <a:ext cx="0" cy="0"/>
          <a:chOff x="0" y="0"/>
          <a:chExt cx="0" cy="0"/>
        </a:xfrm>
      </p:grpSpPr>
      <p:sp>
        <p:nvSpPr>
          <p:cNvPr id="137" name="Google Shape;137;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Activity 2: Race to 120 (Continued)</a:t>
            </a:r>
            <a:endParaRPr b="1"/>
          </a:p>
        </p:txBody>
      </p:sp>
      <p:sp>
        <p:nvSpPr>
          <p:cNvPr id="138" name="Google Shape;138;p26"/>
          <p:cNvSpPr txBox="1">
            <a:spLocks noGrp="1"/>
          </p:cNvSpPr>
          <p:nvPr>
            <p:ph type="body" idx="1"/>
          </p:nvPr>
        </p:nvSpPr>
        <p:spPr>
          <a:xfrm>
            <a:off x="311700" y="1017725"/>
            <a:ext cx="8520600" cy="4038900"/>
          </a:xfrm>
          <a:prstGeom prst="rect">
            <a:avLst/>
          </a:prstGeom>
        </p:spPr>
        <p:txBody>
          <a:bodyPr spcFirstLastPara="1" wrap="square" lIns="91425" tIns="91425" rIns="91425" bIns="91425" anchor="t" anchorCtr="0">
            <a:normAutofit/>
          </a:bodyPr>
          <a:lstStyle/>
          <a:p>
            <a:pPr marL="457200" lvl="0" indent="0" algn="l" rtl="0">
              <a:spcBef>
                <a:spcPts val="1200"/>
              </a:spcBef>
              <a:spcAft>
                <a:spcPts val="1200"/>
              </a:spcAft>
              <a:buNone/>
            </a:pPr>
            <a:endParaRPr dirty="0"/>
          </a:p>
        </p:txBody>
      </p:sp>
      <p:graphicFrame>
        <p:nvGraphicFramePr>
          <p:cNvPr id="2" name="Table 2">
            <a:extLst>
              <a:ext uri="{FF2B5EF4-FFF2-40B4-BE49-F238E27FC236}">
                <a16:creationId xmlns:a16="http://schemas.microsoft.com/office/drawing/2014/main" id="{6910C34A-1783-6762-C9A7-6C09B9E3143E}"/>
              </a:ext>
            </a:extLst>
          </p:cNvPr>
          <p:cNvGraphicFramePr>
            <a:graphicFrameLocks noGrp="1"/>
          </p:cNvGraphicFramePr>
          <p:nvPr>
            <p:extLst>
              <p:ext uri="{D42A27DB-BD31-4B8C-83A1-F6EECF244321}">
                <p14:modId xmlns:p14="http://schemas.microsoft.com/office/powerpoint/2010/main" val="1240879253"/>
              </p:ext>
            </p:extLst>
          </p:nvPr>
        </p:nvGraphicFramePr>
        <p:xfrm>
          <a:off x="311701" y="1017725"/>
          <a:ext cx="8520600" cy="3876564"/>
        </p:xfrm>
        <a:graphic>
          <a:graphicData uri="http://schemas.openxmlformats.org/drawingml/2006/table">
            <a:tbl>
              <a:tblPr firstRow="1" bandRow="1">
                <a:tableStyleId>{235375FB-D8CC-4616-BBEE-23C66C250ED0}</a:tableStyleId>
              </a:tblPr>
              <a:tblGrid>
                <a:gridCol w="3170484">
                  <a:extLst>
                    <a:ext uri="{9D8B030D-6E8A-4147-A177-3AD203B41FA5}">
                      <a16:colId xmlns:a16="http://schemas.microsoft.com/office/drawing/2014/main" val="2538139381"/>
                    </a:ext>
                  </a:extLst>
                </a:gridCol>
                <a:gridCol w="2675058">
                  <a:extLst>
                    <a:ext uri="{9D8B030D-6E8A-4147-A177-3AD203B41FA5}">
                      <a16:colId xmlns:a16="http://schemas.microsoft.com/office/drawing/2014/main" val="1823091894"/>
                    </a:ext>
                  </a:extLst>
                </a:gridCol>
                <a:gridCol w="2675058">
                  <a:extLst>
                    <a:ext uri="{9D8B030D-6E8A-4147-A177-3AD203B41FA5}">
                      <a16:colId xmlns:a16="http://schemas.microsoft.com/office/drawing/2014/main" val="3368601444"/>
                    </a:ext>
                  </a:extLst>
                </a:gridCol>
              </a:tblGrid>
              <a:tr h="703308">
                <a:tc>
                  <a:txBody>
                    <a:bodyPr/>
                    <a:lstStyle/>
                    <a:p>
                      <a:pPr algn="ctr"/>
                      <a:r>
                        <a:rPr lang="en" sz="1400" b="1" dirty="0">
                          <a:solidFill>
                            <a:schemeClr val="dk1"/>
                          </a:solidFill>
                        </a:rPr>
                        <a:t>Setting Up</a:t>
                      </a:r>
                      <a:endParaRPr lang="en-US" dirty="0"/>
                    </a:p>
                  </a:txBody>
                  <a:tcPr/>
                </a:tc>
                <a:tc>
                  <a:txBody>
                    <a:bodyPr/>
                    <a:lstStyle/>
                    <a:p>
                      <a:pPr algn="ctr"/>
                      <a:r>
                        <a:rPr lang="en" sz="1400" b="1" dirty="0">
                          <a:solidFill>
                            <a:schemeClr val="dk1"/>
                          </a:solidFill>
                        </a:rPr>
                        <a:t>Roll #1 = 8!</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dirty="0">
                          <a:solidFill>
                            <a:schemeClr val="dk1"/>
                          </a:solidFill>
                        </a:rPr>
                        <a:t>Roll #2 = 7! (15 Shaded in)</a:t>
                      </a:r>
                    </a:p>
                    <a:p>
                      <a:endParaRPr lang="en-US" dirty="0"/>
                    </a:p>
                  </a:txBody>
                  <a:tcPr/>
                </a:tc>
                <a:extLst>
                  <a:ext uri="{0D108BD9-81ED-4DB2-BD59-A6C34878D82A}">
                    <a16:rowId xmlns:a16="http://schemas.microsoft.com/office/drawing/2014/main" val="484657342"/>
                  </a:ext>
                </a:extLst>
              </a:tr>
              <a:tr h="3173256">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695907418"/>
                  </a:ext>
                </a:extLst>
              </a:tr>
            </a:tbl>
          </a:graphicData>
        </a:graphic>
      </p:graphicFrame>
      <p:pic>
        <p:nvPicPr>
          <p:cNvPr id="4" name="Picture 3" descr="A picture containing text&#10;&#10;Description automatically generated">
            <a:extLst>
              <a:ext uri="{FF2B5EF4-FFF2-40B4-BE49-F238E27FC236}">
                <a16:creationId xmlns:a16="http://schemas.microsoft.com/office/drawing/2014/main" id="{7A24E3F6-A734-4EFE-FF04-D325FF6218A7}"/>
              </a:ext>
            </a:extLst>
          </p:cNvPr>
          <p:cNvPicPr>
            <a:picLocks noChangeAspect="1"/>
          </p:cNvPicPr>
          <p:nvPr/>
        </p:nvPicPr>
        <p:blipFill>
          <a:blip r:embed="rId3"/>
          <a:stretch>
            <a:fillRect/>
          </a:stretch>
        </p:blipFill>
        <p:spPr>
          <a:xfrm rot="5400000">
            <a:off x="188118" y="1877247"/>
            <a:ext cx="3448048" cy="2586036"/>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0C81EBE0-4AE3-7601-F263-895AC6612D05}"/>
              </a:ext>
            </a:extLst>
          </p:cNvPr>
          <p:cNvPicPr>
            <a:picLocks noChangeAspect="1"/>
          </p:cNvPicPr>
          <p:nvPr/>
        </p:nvPicPr>
        <p:blipFill>
          <a:blip r:embed="rId4"/>
          <a:stretch>
            <a:fillRect/>
          </a:stretch>
        </p:blipFill>
        <p:spPr>
          <a:xfrm rot="5400000">
            <a:off x="3093245" y="1877248"/>
            <a:ext cx="3448047" cy="258603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1CBB4060-800E-F9A5-C4C3-7FAE8F1CCF42}"/>
              </a:ext>
            </a:extLst>
          </p:cNvPr>
          <p:cNvPicPr>
            <a:picLocks noChangeAspect="1"/>
          </p:cNvPicPr>
          <p:nvPr/>
        </p:nvPicPr>
        <p:blipFill>
          <a:blip r:embed="rId5"/>
          <a:stretch>
            <a:fillRect/>
          </a:stretch>
        </p:blipFill>
        <p:spPr>
          <a:xfrm rot="5400000">
            <a:off x="5766848" y="1891931"/>
            <a:ext cx="3408890" cy="255666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45"/>
        <p:cNvGrpSpPr/>
        <p:nvPr/>
      </p:nvGrpSpPr>
      <p:grpSpPr>
        <a:xfrm>
          <a:off x="0" y="0"/>
          <a:ext cx="0" cy="0"/>
          <a:chOff x="0" y="0"/>
          <a:chExt cx="0" cy="0"/>
        </a:xfrm>
      </p:grpSpPr>
      <p:sp>
        <p:nvSpPr>
          <p:cNvPr id="146" name="Google Shape;146;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Activity 3: Jack Hartman, Count to 120</a:t>
            </a:r>
            <a:endParaRPr b="1"/>
          </a:p>
        </p:txBody>
      </p:sp>
      <p:sp>
        <p:nvSpPr>
          <p:cNvPr id="147" name="Google Shape;147;p27"/>
          <p:cNvSpPr txBox="1">
            <a:spLocks noGrp="1"/>
          </p:cNvSpPr>
          <p:nvPr>
            <p:ph type="body" idx="1"/>
          </p:nvPr>
        </p:nvSpPr>
        <p:spPr>
          <a:xfrm>
            <a:off x="311700" y="1152475"/>
            <a:ext cx="8520600" cy="3767400"/>
          </a:xfrm>
          <a:prstGeom prst="rect">
            <a:avLst/>
          </a:prstGeom>
        </p:spPr>
        <p:txBody>
          <a:bodyPr spcFirstLastPara="1" wrap="square" lIns="91425" tIns="91425" rIns="91425" bIns="91425" anchor="t" anchorCtr="0">
            <a:normAutofit fontScale="77500" lnSpcReduction="20000"/>
          </a:bodyPr>
          <a:lstStyle/>
          <a:p>
            <a:pPr marL="0" lvl="0" indent="0" algn="l" rtl="0">
              <a:spcBef>
                <a:spcPts val="0"/>
              </a:spcBef>
              <a:spcAft>
                <a:spcPts val="0"/>
              </a:spcAft>
              <a:buNone/>
            </a:pPr>
            <a:r>
              <a:rPr lang="en" b="1" u="sng" dirty="0">
                <a:solidFill>
                  <a:schemeClr val="dk1"/>
                </a:solidFill>
              </a:rPr>
              <a:t>Objective:</a:t>
            </a:r>
            <a:r>
              <a:rPr lang="en" dirty="0">
                <a:solidFill>
                  <a:schemeClr val="dk1"/>
                </a:solidFill>
              </a:rPr>
              <a:t> Students gain fluency with counting to 120, counting by 1’s and 10’s</a:t>
            </a:r>
            <a:endParaRPr dirty="0">
              <a:solidFill>
                <a:schemeClr val="dk1"/>
              </a:solidFill>
            </a:endParaRPr>
          </a:p>
          <a:p>
            <a:pPr marL="0" lvl="0" indent="0" algn="l" rtl="0">
              <a:spcBef>
                <a:spcPts val="1200"/>
              </a:spcBef>
              <a:spcAft>
                <a:spcPts val="0"/>
              </a:spcAft>
              <a:buNone/>
            </a:pPr>
            <a:r>
              <a:rPr lang="en" b="1" u="sng" dirty="0">
                <a:solidFill>
                  <a:schemeClr val="dk1"/>
                </a:solidFill>
              </a:rPr>
              <a:t>What is Needed: </a:t>
            </a:r>
            <a:r>
              <a:rPr lang="en" dirty="0">
                <a:solidFill>
                  <a:schemeClr val="dk1"/>
                </a:solidFill>
              </a:rPr>
              <a:t>Internet Access, Smartboard/Projector Screen, seating arrangement for all students to see video and have space to move</a:t>
            </a:r>
            <a:endParaRPr dirty="0">
              <a:solidFill>
                <a:schemeClr val="dk1"/>
              </a:solidFill>
            </a:endParaRPr>
          </a:p>
          <a:p>
            <a:pPr marL="0" lvl="0" indent="0" algn="l" rtl="0">
              <a:spcBef>
                <a:spcPts val="1200"/>
              </a:spcBef>
              <a:spcAft>
                <a:spcPts val="0"/>
              </a:spcAft>
              <a:buNone/>
            </a:pPr>
            <a:r>
              <a:rPr lang="en" b="1" u="sng" dirty="0">
                <a:solidFill>
                  <a:schemeClr val="dk1"/>
                </a:solidFill>
              </a:rPr>
              <a:t>Videos:</a:t>
            </a:r>
            <a:endParaRPr b="1" u="sng" dirty="0">
              <a:solidFill>
                <a:schemeClr val="dk1"/>
              </a:solidFill>
            </a:endParaRPr>
          </a:p>
          <a:p>
            <a:pPr marL="0" lvl="0" indent="0" algn="l" rtl="0">
              <a:spcBef>
                <a:spcPts val="1200"/>
              </a:spcBef>
              <a:spcAft>
                <a:spcPts val="0"/>
              </a:spcAft>
              <a:buNone/>
            </a:pPr>
            <a:endParaRPr dirty="0">
              <a:solidFill>
                <a:schemeClr val="dk1"/>
              </a:solidFill>
            </a:endParaRPr>
          </a:p>
          <a:p>
            <a:pPr marL="0" lvl="0" indent="0" algn="l" rtl="0">
              <a:spcBef>
                <a:spcPts val="1200"/>
              </a:spcBef>
              <a:spcAft>
                <a:spcPts val="0"/>
              </a:spcAft>
              <a:buNone/>
            </a:pPr>
            <a:endParaRPr dirty="0">
              <a:solidFill>
                <a:srgbClr val="3C78D8"/>
              </a:solidFill>
            </a:endParaRPr>
          </a:p>
          <a:p>
            <a:pPr marL="0" lvl="0" indent="0" algn="l" rtl="0">
              <a:spcBef>
                <a:spcPts val="1200"/>
              </a:spcBef>
              <a:spcAft>
                <a:spcPts val="0"/>
              </a:spcAft>
              <a:buNone/>
            </a:pPr>
            <a:r>
              <a:rPr lang="en" dirty="0">
                <a:solidFill>
                  <a:schemeClr val="dk1"/>
                </a:solidFill>
              </a:rPr>
              <a:t>		 </a:t>
            </a:r>
            <a:endParaRPr dirty="0">
              <a:solidFill>
                <a:srgbClr val="3C78D8"/>
              </a:solidFill>
            </a:endParaRPr>
          </a:p>
          <a:p>
            <a:pPr marL="0" lvl="0" indent="0" algn="l" rtl="0">
              <a:spcBef>
                <a:spcPts val="1200"/>
              </a:spcBef>
              <a:spcAft>
                <a:spcPts val="1200"/>
              </a:spcAft>
              <a:buClr>
                <a:schemeClr val="dk1"/>
              </a:buClr>
              <a:buSzPct val="61111"/>
              <a:buFont typeface="Arial"/>
              <a:buNone/>
            </a:pPr>
            <a:r>
              <a:rPr lang="en" b="1" u="sng" dirty="0">
                <a:solidFill>
                  <a:schemeClr val="dk1"/>
                </a:solidFill>
              </a:rPr>
              <a:t>Description:</a:t>
            </a:r>
            <a:r>
              <a:rPr lang="en" dirty="0">
                <a:solidFill>
                  <a:schemeClr val="dk1"/>
                </a:solidFill>
              </a:rPr>
              <a:t> These videos provide students with catchy rhythms/music and movements to follow along with as they count to 120 by 1’s in the first video and then count by 10’s to 120 in the second video. The first video is about 5 minutes and the second 3 minutes. They could be integrated one 10 minute activity, or be broken up to be used on different days. The students should be encouraged to follow along vocally and participate in the movements as well. The teacher should also model participation.</a:t>
            </a:r>
            <a:endParaRPr dirty="0">
              <a:solidFill>
                <a:schemeClr val="dk1"/>
              </a:solidFill>
            </a:endParaRPr>
          </a:p>
        </p:txBody>
      </p:sp>
      <p:pic>
        <p:nvPicPr>
          <p:cNvPr id="148" name="Google Shape;148;p27" descr="Count to 120 with your favorite DJ, DJ Count in Jack Hartmann's Count to 120 with DJ Count.&#10;Count and exercise to make brain and body connections while counting to 120.  DJ Count makes counting fun and engages students in active learning and participation in this counting song to 120.  &#10;&#10;&#10;LYRICS:&#10;Count to 120 With DJ Count&#10;I’m DJ Count with a cool new beat&#10;Everybody get up on your feet&#10;Count, count, count out loud         &#10;Count and move, get up, get down&#10;Use your brain and your body&#10;Count to 120 everybody&#10;Count, count, count out loud&#10;Count and move, get up, get down&#10;&#10;Reach up left and right&#10;1 2 3 4 5 6 7 8 9 10&#10;Leg step out side to side&#10;11 12 13 14 15 16 17 18 19 20&#10;Criss cross arms and groove&#10;21 22 23 24 25 26 27 28 29 30&#10;Roll it side to side&#10;31 32 33 34 35 36 37 38 39 40&#10;Arms straight up, left to right&#10;41 42 43 44 45 46 47 48 49 50&#10;&#10;I’m DJ Count with a cool new beat&#10;Everybody get up on your feet&#10;Count, count, count out loud        &#10;Count and move, get up, get down&#10;Use your brain and your body&#10;Count to 120 everybody&#10;Count, count, count out loud&#10;Count and move, get up, get down&#10;&#10;Leg squats, to the beat&#10;51 52 53 54 55 56 57 58 59 60&#10;Twist your body&#10;61 62 63 64 65 66 67 68 69 70&#10;Do the dab with me&#10;71 72 73 74 75 76 77 78 79 80&#10;Raise the roof&#10;81 82 83 84 85 86 87 88 89 90&#10;Run in place&#10;91 92 93 94 95 96 97 98 99 100&#10;&#10;We got to 100 feeling proud&#10;Go to 120 right now&#10;&#10;Do the helicopter&#10;101 102 103 104 105 106 107 108 109 110&#10;Chicken dance&#10;111 112 113 114 115 116 117 118 119 120&#10;I’m DJ Count, you did it&#10;DJ Count, you didn’t quit it&#10;Counting, it’s what I do&#10;Keep on learning, do your best at school&#10;&#10;&#10;Help support us on Patreon!&#10;https://www.patreon.com/jackhartmann&#10;&#10;Jack Hartmann's website: https://jackhartmann.com&#10;&#10;Subscribe to our YouTube Channel: https://goo.gl/ogaW1i&#10;&#10;Remember to connect with Jack Hartmann on his Social Networks:&#10;&#10;Facebook: https://facebook.com/hop2itmusic&#10;Pinterest: https://pinterest.com/jackhartmann&#10;Twitter: https://twitter.com/Jack_Hartmann&#10;&#10;You can find Jack Hartmann's Music on:&#10;&#10;Jack Hartmann Website: https://jackhartmann.com&#10;iTunes: https://goo.gl/GeDJeJ&#10;Amazon: https://goo.gl/Ei8C6B&#10;Google Play: https://goo.gl/doZpfS&#10;CD Baby: https://cdbaby.com/Artist/JackHartmann" title="Count to 120 with DJ Count | Jack Hartmann">
            <a:hlinkClick r:id="rId3"/>
          </p:cNvPr>
          <p:cNvPicPr preferRelativeResize="0"/>
          <p:nvPr/>
        </p:nvPicPr>
        <p:blipFill>
          <a:blip r:embed="rId4">
            <a:alphaModFix/>
          </a:blip>
          <a:stretch>
            <a:fillRect/>
          </a:stretch>
        </p:blipFill>
        <p:spPr>
          <a:xfrm>
            <a:off x="2405295" y="2123364"/>
            <a:ext cx="1876000" cy="1407000"/>
          </a:xfrm>
          <a:prstGeom prst="rect">
            <a:avLst/>
          </a:prstGeom>
          <a:noFill/>
          <a:ln>
            <a:noFill/>
          </a:ln>
        </p:spPr>
      </p:pic>
      <p:pic>
        <p:nvPicPr>
          <p:cNvPr id="149" name="Google Shape;149;p27" descr="Count by 10's all the way to 120 and get some great exercise, too, with this fun movement count by 10's song.  Counting by 10's is sung at a perfect pace for young children to follow and memorize.  As they county by tens, (10's) I introduce a fun, simple exercise for them to do to make those important brain and body connections.  This count by 10's song is upbeat with a great beat and music to engage your children to participate.  counting by 10's to 120 is a standard skill in many states across the country.  Movement and exercise is so important for our children, so get them moving and counting by 10's to this great song!&#10;&#10;&#10;Lyrics:&#10;&#10; Hey kids, work it out, Skip Count by 10's&#10;build up your brain, and body with your friends&#10;follow me, this is how, you count by 10's - 120, right now&#10;&#10;criss-cross your arms&#10;10, 20, 30, 40, 50, 60, 70, 80, 90, 100, 110, 120&#10;now twist your body, &#10;10, 20, 30, 40, 50, 60, 70, 80, 90, 100, 110, 120&#10;&#10;Chorus&#10;&#10;dance steps side to side&#10;10, 20, 30, 40, 50, 60, 70, 80, 90, 100, 110, 120&#10;disco rolls&#10;10, 20, 30, 40, 50, 60, 70, 80, 90, 100, 110, 120&#10;&#10;Chorus&#10;&#10;That was cool, you did it!  Keep counting and moving!&#10;&#10;&#10;&#10;&#10;&#10;&#10;&#10;Jack Hartmann's website: http://www.jackhartmann.com&#10;Remember to connect with Jack Hartmann on his Social Networks:&#10;Facebook: https://www.facebook.com/hop2itmusic&#10;Pinterest: https://www.pinterest.com/jackhartmann/&#10;YouTube: https://www.youtube.com/user/JackHartmann&#10;Twitter: https://twitter.com/Jack_Hartmann&#10;Google +: https://plus.google.com/u/0/111246828015196865180/posts&#10;You can find Jack Hartmann's Music on:&#10;Jack Hartmann Website: http://www.jackhartmann.com&#10;iTunes: https://itunes.apple.com/us/artist/jack-hartmann/id391057562&#10;Amazon Mp3: http://www.amazon.com/s/ref=ntt_srch_drd_B00423GXF2?ie=UTF8&amp;field-keywords=Jack%20Hartmann&amp;index=digital-music&amp;search-type=ss&#10;Google Play: https://play.google.com/store/music/artist/Jack_Hartmann?id=Ax3xg7dhdt5nx4b47dnwxjnhhhy&amp;hl=en&#10;CD Baby: http://www.cdbaby.com/Artist/JackHartmann" title="Count By 10's to 120 | Learn To Count to 120 | Jack Hartmann">
            <a:hlinkClick r:id="rId5"/>
          </p:cNvPr>
          <p:cNvPicPr preferRelativeResize="0"/>
          <p:nvPr/>
        </p:nvPicPr>
        <p:blipFill>
          <a:blip r:embed="rId6">
            <a:alphaModFix/>
          </a:blip>
          <a:stretch>
            <a:fillRect/>
          </a:stretch>
        </p:blipFill>
        <p:spPr>
          <a:xfrm>
            <a:off x="4962115" y="2086089"/>
            <a:ext cx="1975364" cy="14815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fade">
                                      <p:cBhvr>
                                        <p:cTn id="7" dur="1000"/>
                                        <p:tgtEl>
                                          <p:spTgt spid="1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9"/>
                                        </p:tgtEl>
                                        <p:attrNameLst>
                                          <p:attrName>style.visibility</p:attrName>
                                        </p:attrNameLst>
                                      </p:cBhvr>
                                      <p:to>
                                        <p:strVal val="visible"/>
                                      </p:to>
                                    </p:set>
                                    <p:animEffect transition="in" filter="fade">
                                      <p:cBhvr>
                                        <p:cTn id="12" dur="10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53"/>
        <p:cNvGrpSpPr/>
        <p:nvPr/>
      </p:nvGrpSpPr>
      <p:grpSpPr>
        <a:xfrm>
          <a:off x="0" y="0"/>
          <a:ext cx="0" cy="0"/>
          <a:chOff x="0" y="0"/>
          <a:chExt cx="0" cy="0"/>
        </a:xfrm>
      </p:grpSpPr>
      <p:sp>
        <p:nvSpPr>
          <p:cNvPr id="154" name="Google Shape;154;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b="1"/>
              <a:t>Activity 3: Jack Hartman, Count to 120 (Continued)</a:t>
            </a:r>
            <a:endParaRPr b="1"/>
          </a:p>
          <a:p>
            <a:pPr marL="0" lvl="0" indent="0" algn="l" rtl="0">
              <a:spcBef>
                <a:spcPts val="0"/>
              </a:spcBef>
              <a:spcAft>
                <a:spcPts val="0"/>
              </a:spcAft>
              <a:buNone/>
            </a:pPr>
            <a:endParaRPr/>
          </a:p>
        </p:txBody>
      </p:sp>
      <p:sp>
        <p:nvSpPr>
          <p:cNvPr id="155" name="Google Shape;155;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u="sng">
                <a:solidFill>
                  <a:schemeClr val="dk1"/>
                </a:solidFill>
              </a:rPr>
              <a:t>Differentiating:</a:t>
            </a:r>
            <a:endParaRPr b="1" u="sng">
              <a:solidFill>
                <a:schemeClr val="dk1"/>
              </a:solidFill>
            </a:endParaRPr>
          </a:p>
          <a:p>
            <a:pPr marL="457200" lvl="0" indent="-342900" algn="l" rtl="0">
              <a:spcBef>
                <a:spcPts val="1200"/>
              </a:spcBef>
              <a:spcAft>
                <a:spcPts val="0"/>
              </a:spcAft>
              <a:buClr>
                <a:schemeClr val="dk1"/>
              </a:buClr>
              <a:buSzPts val="1800"/>
              <a:buChar char="-"/>
            </a:pPr>
            <a:r>
              <a:rPr lang="en">
                <a:solidFill>
                  <a:schemeClr val="dk1"/>
                </a:solidFill>
              </a:rPr>
              <a:t>Jack Hartman math videos can be easily differentiated for below or above grade level. He has videos that count to 100, as well as to 150. </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He also has counting videos with different themes, to match to students interests.</a:t>
            </a:r>
            <a:endParaRPr>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59"/>
        <p:cNvGrpSpPr/>
        <p:nvPr/>
      </p:nvGrpSpPr>
      <p:grpSpPr>
        <a:xfrm>
          <a:off x="0" y="0"/>
          <a:ext cx="0" cy="0"/>
          <a:chOff x="0" y="0"/>
          <a:chExt cx="0" cy="0"/>
        </a:xfrm>
      </p:grpSpPr>
      <p:sp>
        <p:nvSpPr>
          <p:cNvPr id="160" name="Google Shape;160;p29"/>
          <p:cNvSpPr txBox="1">
            <a:spLocks noGrp="1"/>
          </p:cNvSpPr>
          <p:nvPr>
            <p:ph type="body" idx="1"/>
          </p:nvPr>
        </p:nvSpPr>
        <p:spPr>
          <a:xfrm>
            <a:off x="311700" y="472100"/>
            <a:ext cx="8520600" cy="4097100"/>
          </a:xfrm>
          <a:prstGeom prst="rect">
            <a:avLst/>
          </a:prstGeom>
        </p:spPr>
        <p:txBody>
          <a:bodyPr spcFirstLastPara="1" wrap="square" lIns="91425" tIns="91425" rIns="91425" bIns="91425" anchor="ctr" anchorCtr="0">
            <a:normAutofit/>
          </a:bodyPr>
          <a:lstStyle/>
          <a:p>
            <a:pPr marL="0" lvl="0" indent="0" algn="ctr" rtl="0">
              <a:lnSpc>
                <a:spcPct val="100000"/>
              </a:lnSpc>
              <a:spcBef>
                <a:spcPts val="0"/>
              </a:spcBef>
              <a:spcAft>
                <a:spcPts val="0"/>
              </a:spcAft>
              <a:buClr>
                <a:schemeClr val="dk1"/>
              </a:buClr>
              <a:buSzPts val="1100"/>
              <a:buFont typeface="Arial"/>
              <a:buNone/>
            </a:pPr>
            <a:r>
              <a:rPr lang="en" sz="2800" b="1">
                <a:solidFill>
                  <a:schemeClr val="dk1"/>
                </a:solidFill>
              </a:rPr>
              <a:t>Hallway Teaching Moments</a:t>
            </a:r>
            <a:endParaRPr b="1"/>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64"/>
        <p:cNvGrpSpPr/>
        <p:nvPr/>
      </p:nvGrpSpPr>
      <p:grpSpPr>
        <a:xfrm>
          <a:off x="0" y="0"/>
          <a:ext cx="0" cy="0"/>
          <a:chOff x="0" y="0"/>
          <a:chExt cx="0" cy="0"/>
        </a:xfrm>
      </p:grpSpPr>
      <p:sp>
        <p:nvSpPr>
          <p:cNvPr id="165" name="Google Shape;165;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Hallway Teaching Moment #1</a:t>
            </a:r>
            <a:endParaRPr b="1"/>
          </a:p>
        </p:txBody>
      </p:sp>
      <p:sp>
        <p:nvSpPr>
          <p:cNvPr id="166" name="Google Shape;166;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2000" b="1" u="sng">
                <a:solidFill>
                  <a:schemeClr val="dk1"/>
                </a:solidFill>
              </a:rPr>
              <a:t>Count Around to 120 </a:t>
            </a:r>
            <a:r>
              <a:rPr lang="en">
                <a:solidFill>
                  <a:schemeClr val="dk1"/>
                </a:solidFill>
              </a:rPr>
              <a:t>(Adapted from IA 3.1, </a:t>
            </a:r>
            <a:r>
              <a:rPr lang="en" i="1">
                <a:solidFill>
                  <a:schemeClr val="dk1"/>
                </a:solidFill>
              </a:rPr>
              <a:t>Teaching Number</a:t>
            </a:r>
            <a:r>
              <a:rPr lang="en">
                <a:solidFill>
                  <a:schemeClr val="dk1"/>
                </a:solidFill>
              </a:rPr>
              <a:t>)</a:t>
            </a:r>
            <a:endParaRPr sz="2200" b="1" u="sng">
              <a:solidFill>
                <a:schemeClr val="dk1"/>
              </a:solidFill>
            </a:endParaRPr>
          </a:p>
          <a:p>
            <a:pPr marL="0" lvl="0" indent="0" algn="l" rtl="0">
              <a:lnSpc>
                <a:spcPct val="100000"/>
              </a:lnSpc>
              <a:spcBef>
                <a:spcPts val="0"/>
              </a:spcBef>
              <a:spcAft>
                <a:spcPts val="0"/>
              </a:spcAft>
              <a:buNone/>
            </a:pPr>
            <a:endParaRPr sz="2200" b="1" u="sng">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b="1">
                <a:solidFill>
                  <a:schemeClr val="dk1"/>
                </a:solidFill>
              </a:rPr>
              <a:t>Objective:</a:t>
            </a:r>
            <a:r>
              <a:rPr lang="en" sz="1600">
                <a:solidFill>
                  <a:schemeClr val="dk1"/>
                </a:solidFill>
              </a:rPr>
              <a:t> Fluency with counting forward up to 120</a:t>
            </a:r>
            <a:endParaRPr sz="16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6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6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600" b="1">
                <a:solidFill>
                  <a:schemeClr val="dk1"/>
                </a:solidFill>
              </a:rPr>
              <a:t>Procedure: </a:t>
            </a:r>
            <a:r>
              <a:rPr lang="en" sz="1600">
                <a:solidFill>
                  <a:schemeClr val="dk1"/>
                </a:solidFill>
              </a:rPr>
              <a:t>While students are waiting in line teacher starts with a number within the range of 80-120 and asks students count on by 1’s moving down the line.</a:t>
            </a:r>
            <a:endParaRPr sz="16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600">
              <a:solidFill>
                <a:schemeClr val="dk1"/>
              </a:solidFill>
            </a:endParaRPr>
          </a:p>
          <a:p>
            <a:pPr marL="457200" lvl="0" indent="-330200" algn="l" rtl="0">
              <a:lnSpc>
                <a:spcPct val="100000"/>
              </a:lnSpc>
              <a:spcBef>
                <a:spcPts val="0"/>
              </a:spcBef>
              <a:spcAft>
                <a:spcPts val="0"/>
              </a:spcAft>
              <a:buClr>
                <a:schemeClr val="dk1"/>
              </a:buClr>
              <a:buSzPts val="1600"/>
              <a:buChar char="-"/>
            </a:pPr>
            <a:r>
              <a:rPr lang="en" sz="1600">
                <a:solidFill>
                  <a:schemeClr val="dk1"/>
                </a:solidFill>
              </a:rPr>
              <a:t>To adapt teacher may start a count that will stay in the 1-100 range</a:t>
            </a:r>
            <a:endParaRPr sz="1600">
              <a:solidFill>
                <a:schemeClr val="dk1"/>
              </a:solidFill>
            </a:endParaRPr>
          </a:p>
          <a:p>
            <a:pPr marL="457200" lvl="0" indent="-330200" algn="l" rtl="0">
              <a:lnSpc>
                <a:spcPct val="100000"/>
              </a:lnSpc>
              <a:spcBef>
                <a:spcPts val="0"/>
              </a:spcBef>
              <a:spcAft>
                <a:spcPts val="0"/>
              </a:spcAft>
              <a:buClr>
                <a:schemeClr val="dk1"/>
              </a:buClr>
              <a:buSzPts val="1600"/>
              <a:buChar char="-"/>
            </a:pPr>
            <a:r>
              <a:rPr lang="en" sz="1600">
                <a:solidFill>
                  <a:schemeClr val="dk1"/>
                </a:solidFill>
              </a:rPr>
              <a:t>To extend teacher may go beyond 120</a:t>
            </a:r>
            <a:endParaRPr sz="1600">
              <a:solidFill>
                <a:schemeClr val="dk1"/>
              </a:solidFill>
            </a:endParaRPr>
          </a:p>
          <a:p>
            <a:pPr marL="457200" lvl="0" indent="-330200" algn="l" rtl="0">
              <a:lnSpc>
                <a:spcPct val="100000"/>
              </a:lnSpc>
              <a:spcBef>
                <a:spcPts val="0"/>
              </a:spcBef>
              <a:spcAft>
                <a:spcPts val="0"/>
              </a:spcAft>
              <a:buClr>
                <a:schemeClr val="dk1"/>
              </a:buClr>
              <a:buSzPts val="1600"/>
              <a:buChar char="-"/>
            </a:pPr>
            <a:r>
              <a:rPr lang="en" sz="1600">
                <a:solidFill>
                  <a:schemeClr val="dk1"/>
                </a:solidFill>
              </a:rPr>
              <a:t>To extend teacher may skip count by 2, 5, 10, etc.</a:t>
            </a:r>
            <a:endParaRPr sz="1600">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70"/>
        <p:cNvGrpSpPr/>
        <p:nvPr/>
      </p:nvGrpSpPr>
      <p:grpSpPr>
        <a:xfrm>
          <a:off x="0" y="0"/>
          <a:ext cx="0" cy="0"/>
          <a:chOff x="0" y="0"/>
          <a:chExt cx="0" cy="0"/>
        </a:xfrm>
      </p:grpSpPr>
      <p:sp>
        <p:nvSpPr>
          <p:cNvPr id="171" name="Google Shape;171;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Hallway Teaching Moment #2</a:t>
            </a:r>
            <a:endParaRPr b="1"/>
          </a:p>
        </p:txBody>
      </p:sp>
      <p:sp>
        <p:nvSpPr>
          <p:cNvPr id="172" name="Google Shape;172;p31"/>
          <p:cNvSpPr txBox="1">
            <a:spLocks noGrp="1"/>
          </p:cNvSpPr>
          <p:nvPr>
            <p:ph type="body" idx="1"/>
          </p:nvPr>
        </p:nvSpPr>
        <p:spPr>
          <a:xfrm>
            <a:off x="311700" y="1152475"/>
            <a:ext cx="8520600" cy="36930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2000" b="1" u="sng">
                <a:solidFill>
                  <a:schemeClr val="dk1"/>
                </a:solidFill>
              </a:rPr>
              <a:t>What Comes Next ? </a:t>
            </a:r>
            <a:r>
              <a:rPr lang="en" sz="1600">
                <a:solidFill>
                  <a:schemeClr val="dk1"/>
                </a:solidFill>
              </a:rPr>
              <a:t>(</a:t>
            </a:r>
            <a:r>
              <a:rPr lang="en">
                <a:solidFill>
                  <a:schemeClr val="dk1"/>
                </a:solidFill>
              </a:rPr>
              <a:t>Adapted from </a:t>
            </a:r>
            <a:r>
              <a:rPr lang="en" i="1">
                <a:solidFill>
                  <a:schemeClr val="dk1"/>
                </a:solidFill>
              </a:rPr>
              <a:t>Teaching Number, pg. 43</a:t>
            </a:r>
            <a:r>
              <a:rPr lang="en">
                <a:solidFill>
                  <a:schemeClr val="dk1"/>
                </a:solidFill>
              </a:rPr>
              <a:t>)</a:t>
            </a:r>
            <a:endParaRPr>
              <a:solidFill>
                <a:schemeClr val="dk1"/>
              </a:solidFill>
            </a:endParaRPr>
          </a:p>
          <a:p>
            <a:pPr marL="0" lvl="0" indent="0" algn="l" rtl="0">
              <a:spcBef>
                <a:spcPts val="1200"/>
              </a:spcBef>
              <a:spcAft>
                <a:spcPts val="0"/>
              </a:spcAft>
              <a:buNone/>
            </a:pPr>
            <a:r>
              <a:rPr lang="en" sz="1600" b="1">
                <a:solidFill>
                  <a:schemeClr val="dk1"/>
                </a:solidFill>
              </a:rPr>
              <a:t>Objective: </a:t>
            </a:r>
            <a:r>
              <a:rPr lang="en" sz="1600">
                <a:solidFill>
                  <a:schemeClr val="dk1"/>
                </a:solidFill>
              </a:rPr>
              <a:t>Fluency counting forward in the rage of 1-120</a:t>
            </a:r>
            <a:endParaRPr sz="1600">
              <a:solidFill>
                <a:schemeClr val="dk1"/>
              </a:solidFill>
            </a:endParaRPr>
          </a:p>
          <a:p>
            <a:pPr marL="0" lvl="0" indent="0" algn="l" rtl="0">
              <a:spcBef>
                <a:spcPts val="1200"/>
              </a:spcBef>
              <a:spcAft>
                <a:spcPts val="0"/>
              </a:spcAft>
              <a:buNone/>
            </a:pPr>
            <a:endParaRPr sz="1600">
              <a:solidFill>
                <a:schemeClr val="dk1"/>
              </a:solidFill>
            </a:endParaRPr>
          </a:p>
          <a:p>
            <a:pPr marL="0" lvl="0" indent="0" algn="l" rtl="0">
              <a:spcBef>
                <a:spcPts val="1200"/>
              </a:spcBef>
              <a:spcAft>
                <a:spcPts val="0"/>
              </a:spcAft>
              <a:buNone/>
            </a:pPr>
            <a:r>
              <a:rPr lang="en" sz="1600" b="1">
                <a:solidFill>
                  <a:schemeClr val="dk1"/>
                </a:solidFill>
              </a:rPr>
              <a:t>Procedure: </a:t>
            </a:r>
            <a:r>
              <a:rPr lang="en" sz="1600">
                <a:solidFill>
                  <a:schemeClr val="dk1"/>
                </a:solidFill>
              </a:rPr>
              <a:t>Teacher begins counting (ex. 95,96,97,98,99,100…..) and then stops on a number (in this case 100) and asks students what number comes next? Teacher can repeat this activity starting and stopping at different numbers in the range of 120 as time allows. </a:t>
            </a:r>
            <a:endParaRPr sz="1600">
              <a:solidFill>
                <a:schemeClr val="dk1"/>
              </a:solidFill>
            </a:endParaRPr>
          </a:p>
          <a:p>
            <a:pPr marL="0" lvl="0" indent="0" algn="l" rtl="0">
              <a:spcBef>
                <a:spcPts val="1200"/>
              </a:spcBef>
              <a:spcAft>
                <a:spcPts val="0"/>
              </a:spcAft>
              <a:buNone/>
            </a:pPr>
            <a:r>
              <a:rPr lang="en" sz="1600">
                <a:solidFill>
                  <a:schemeClr val="dk1"/>
                </a:solidFill>
              </a:rPr>
              <a:t>-This activity can be adapted to the 1-100 range</a:t>
            </a:r>
            <a:endParaRPr sz="1600">
              <a:solidFill>
                <a:schemeClr val="dk1"/>
              </a:solidFill>
            </a:endParaRPr>
          </a:p>
          <a:p>
            <a:pPr marL="0" lvl="0" indent="0" algn="l" rtl="0">
              <a:spcBef>
                <a:spcPts val="1200"/>
              </a:spcBef>
              <a:spcAft>
                <a:spcPts val="0"/>
              </a:spcAft>
              <a:buNone/>
            </a:pPr>
            <a:r>
              <a:rPr lang="en" sz="1600">
                <a:solidFill>
                  <a:schemeClr val="dk1"/>
                </a:solidFill>
              </a:rPr>
              <a:t>-Extended to count beyond 120</a:t>
            </a:r>
            <a:endParaRPr sz="1600">
              <a:solidFill>
                <a:schemeClr val="dk1"/>
              </a:solidFill>
            </a:endParaRPr>
          </a:p>
          <a:p>
            <a:pPr marL="0" lvl="0" indent="0" algn="l" rtl="0">
              <a:spcBef>
                <a:spcPts val="1200"/>
              </a:spcBef>
              <a:spcAft>
                <a:spcPts val="1200"/>
              </a:spcAft>
              <a:buNone/>
            </a:pPr>
            <a:r>
              <a:rPr lang="en" sz="1600">
                <a:solidFill>
                  <a:schemeClr val="dk1"/>
                </a:solidFill>
              </a:rPr>
              <a:t>-Extended by using skip counting</a:t>
            </a:r>
            <a:endParaRPr sz="16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Math Standard and Grade Level </a:t>
            </a:r>
            <a:endParaRPr/>
          </a:p>
        </p:txBody>
      </p:sp>
      <p:sp>
        <p:nvSpPr>
          <p:cNvPr id="61" name="Google Shape;61;p14"/>
          <p:cNvSpPr txBox="1">
            <a:spLocks noGrp="1"/>
          </p:cNvSpPr>
          <p:nvPr>
            <p:ph type="body" idx="1"/>
          </p:nvPr>
        </p:nvSpPr>
        <p:spPr>
          <a:xfrm>
            <a:off x="311700" y="484850"/>
            <a:ext cx="8263800" cy="4066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00" b="1">
                <a:solidFill>
                  <a:schemeClr val="dk1"/>
                </a:solidFill>
              </a:rPr>
              <a:t>First Grade Mathematics: Standard 1: Number and Quantity. </a:t>
            </a:r>
            <a:endParaRPr sz="1600" b="1">
              <a:solidFill>
                <a:schemeClr val="dk1"/>
              </a:solidFill>
            </a:endParaRPr>
          </a:p>
          <a:p>
            <a:pPr marL="0" lvl="0" indent="0" algn="l" rtl="0">
              <a:spcBef>
                <a:spcPts val="1200"/>
              </a:spcBef>
              <a:spcAft>
                <a:spcPts val="0"/>
              </a:spcAft>
              <a:buNone/>
            </a:pPr>
            <a:endParaRPr sz="1600">
              <a:solidFill>
                <a:srgbClr val="212529"/>
              </a:solidFill>
              <a:highlight>
                <a:srgbClr val="FFFFFF"/>
              </a:highlight>
            </a:endParaRPr>
          </a:p>
          <a:p>
            <a:pPr marL="0" lvl="0" indent="0" algn="l" rtl="0">
              <a:spcBef>
                <a:spcPts val="800"/>
              </a:spcBef>
              <a:spcAft>
                <a:spcPts val="0"/>
              </a:spcAft>
              <a:buNone/>
            </a:pPr>
            <a:endParaRPr sz="1600"/>
          </a:p>
          <a:p>
            <a:pPr marL="0" lvl="0" indent="0" algn="l" rtl="0">
              <a:spcBef>
                <a:spcPts val="1200"/>
              </a:spcBef>
              <a:spcAft>
                <a:spcPts val="0"/>
              </a:spcAft>
              <a:buNone/>
            </a:pPr>
            <a:endParaRPr sz="1600"/>
          </a:p>
          <a:p>
            <a:pPr marL="0" lvl="0" indent="0" algn="l" rtl="0">
              <a:spcBef>
                <a:spcPts val="1200"/>
              </a:spcBef>
              <a:spcAft>
                <a:spcPts val="1200"/>
              </a:spcAft>
              <a:buNone/>
            </a:pPr>
            <a:endParaRPr sz="1600" b="1"/>
          </a:p>
        </p:txBody>
      </p:sp>
      <p:graphicFrame>
        <p:nvGraphicFramePr>
          <p:cNvPr id="62" name="Google Shape;62;p14"/>
          <p:cNvGraphicFramePr/>
          <p:nvPr/>
        </p:nvGraphicFramePr>
        <p:xfrm>
          <a:off x="311700" y="909713"/>
          <a:ext cx="8419100" cy="4236690"/>
        </p:xfrm>
        <a:graphic>
          <a:graphicData uri="http://schemas.openxmlformats.org/drawingml/2006/table">
            <a:tbl>
              <a:tblPr>
                <a:noFill/>
                <a:tableStyleId>{235375FB-D8CC-4616-BBEE-23C66C250ED0}</a:tableStyleId>
              </a:tblPr>
              <a:tblGrid>
                <a:gridCol w="4209550">
                  <a:extLst>
                    <a:ext uri="{9D8B030D-6E8A-4147-A177-3AD203B41FA5}">
                      <a16:colId xmlns:a16="http://schemas.microsoft.com/office/drawing/2014/main" val="20000"/>
                    </a:ext>
                  </a:extLst>
                </a:gridCol>
                <a:gridCol w="4209550">
                  <a:extLst>
                    <a:ext uri="{9D8B030D-6E8A-4147-A177-3AD203B41FA5}">
                      <a16:colId xmlns:a16="http://schemas.microsoft.com/office/drawing/2014/main" val="20001"/>
                    </a:ext>
                  </a:extLst>
                </a:gridCol>
              </a:tblGrid>
              <a:tr h="4161475">
                <a:tc>
                  <a:txBody>
                    <a:bodyPr/>
                    <a:lstStyle/>
                    <a:p>
                      <a:pPr marL="0" lvl="0" indent="0" algn="l" rtl="0">
                        <a:lnSpc>
                          <a:spcPct val="115000"/>
                        </a:lnSpc>
                        <a:spcBef>
                          <a:spcPts val="0"/>
                        </a:spcBef>
                        <a:spcAft>
                          <a:spcPts val="0"/>
                        </a:spcAft>
                        <a:buNone/>
                      </a:pPr>
                      <a:r>
                        <a:rPr lang="en" b="1">
                          <a:solidFill>
                            <a:schemeClr val="dk1"/>
                          </a:solidFill>
                          <a:latin typeface="Proxima Nova"/>
                          <a:ea typeface="Proxima Nova"/>
                          <a:cs typeface="Proxima Nova"/>
                          <a:sym typeface="Proxima Nova"/>
                        </a:rPr>
                        <a:t>1.NBT.A. Number &amp; Operations in Base Ten: Extend the counting sequence</a:t>
                      </a:r>
                      <a:endParaRPr b="1">
                        <a:solidFill>
                          <a:schemeClr val="dk1"/>
                        </a:solidFill>
                        <a:latin typeface="Proxima Nova"/>
                        <a:ea typeface="Proxima Nova"/>
                        <a:cs typeface="Proxima Nova"/>
                        <a:sym typeface="Proxima Nova"/>
                      </a:endParaRPr>
                    </a:p>
                    <a:p>
                      <a:pPr marL="0" lvl="0" indent="0" algn="l" rtl="0">
                        <a:lnSpc>
                          <a:spcPct val="115000"/>
                        </a:lnSpc>
                        <a:spcBef>
                          <a:spcPts val="1200"/>
                        </a:spcBef>
                        <a:spcAft>
                          <a:spcPts val="0"/>
                        </a:spcAft>
                        <a:buNone/>
                      </a:pPr>
                      <a:r>
                        <a:rPr lang="en" u="sng">
                          <a:solidFill>
                            <a:schemeClr val="dk1"/>
                          </a:solidFill>
                          <a:latin typeface="Proxima Nova"/>
                          <a:ea typeface="Proxima Nova"/>
                          <a:cs typeface="Proxima Nova"/>
                          <a:sym typeface="Proxima Nova"/>
                        </a:rPr>
                        <a:t>Evidence Outcomes: </a:t>
                      </a:r>
                      <a:endParaRPr u="sng">
                        <a:solidFill>
                          <a:schemeClr val="dk1"/>
                        </a:solidFill>
                        <a:latin typeface="Proxima Nova"/>
                        <a:ea typeface="Proxima Nova"/>
                        <a:cs typeface="Proxima Nova"/>
                        <a:sym typeface="Proxima Nova"/>
                      </a:endParaRPr>
                    </a:p>
                    <a:p>
                      <a:pPr marL="0" lvl="0" indent="0" algn="l" rtl="0">
                        <a:lnSpc>
                          <a:spcPct val="115000"/>
                        </a:lnSpc>
                        <a:spcBef>
                          <a:spcPts val="1200"/>
                        </a:spcBef>
                        <a:spcAft>
                          <a:spcPts val="0"/>
                        </a:spcAft>
                        <a:buNone/>
                      </a:pPr>
                      <a:r>
                        <a:rPr lang="en">
                          <a:solidFill>
                            <a:schemeClr val="dk1"/>
                          </a:solidFill>
                          <a:latin typeface="Proxima Nova"/>
                          <a:ea typeface="Proxima Nova"/>
                          <a:cs typeface="Proxima Nova"/>
                          <a:sym typeface="Proxima Nova"/>
                        </a:rPr>
                        <a:t>-Students can count to 120, starting at any number less than 120. </a:t>
                      </a:r>
                      <a:endParaRPr>
                        <a:solidFill>
                          <a:schemeClr val="dk1"/>
                        </a:solidFill>
                        <a:latin typeface="Proxima Nova"/>
                        <a:ea typeface="Proxima Nova"/>
                        <a:cs typeface="Proxima Nova"/>
                        <a:sym typeface="Proxima Nova"/>
                      </a:endParaRPr>
                    </a:p>
                    <a:p>
                      <a:pPr marL="0" lvl="0" indent="0" algn="l" rtl="0">
                        <a:lnSpc>
                          <a:spcPct val="115000"/>
                        </a:lnSpc>
                        <a:spcBef>
                          <a:spcPts val="1200"/>
                        </a:spcBef>
                        <a:spcAft>
                          <a:spcPts val="0"/>
                        </a:spcAft>
                        <a:buNone/>
                      </a:pPr>
                      <a:r>
                        <a:rPr lang="en">
                          <a:solidFill>
                            <a:schemeClr val="dk1"/>
                          </a:solidFill>
                          <a:latin typeface="Proxima Nova"/>
                          <a:ea typeface="Proxima Nova"/>
                          <a:cs typeface="Proxima Nova"/>
                          <a:sym typeface="Proxima Nova"/>
                        </a:rPr>
                        <a:t>-In this range students can read and write numerals and represent a number of objects with a written numeral. </a:t>
                      </a:r>
                      <a:endParaRPr>
                        <a:solidFill>
                          <a:schemeClr val="dk1"/>
                        </a:solidFill>
                        <a:latin typeface="Proxima Nova"/>
                        <a:ea typeface="Proxima Nova"/>
                        <a:cs typeface="Proxima Nova"/>
                        <a:sym typeface="Proxima Nova"/>
                      </a:endParaRPr>
                    </a:p>
                    <a:p>
                      <a:pPr marL="0" lvl="0" indent="0" algn="l" rtl="0">
                        <a:lnSpc>
                          <a:spcPct val="115000"/>
                        </a:lnSpc>
                        <a:spcBef>
                          <a:spcPts val="1200"/>
                        </a:spcBef>
                        <a:spcAft>
                          <a:spcPts val="0"/>
                        </a:spcAft>
                        <a:buNone/>
                      </a:pPr>
                      <a:endParaRPr>
                        <a:solidFill>
                          <a:schemeClr val="dk1"/>
                        </a:solidFill>
                        <a:latin typeface="Proxima Nova"/>
                        <a:ea typeface="Proxima Nova"/>
                        <a:cs typeface="Proxima Nova"/>
                        <a:sym typeface="Proxima Nova"/>
                      </a:endParaRPr>
                    </a:p>
                    <a:p>
                      <a:pPr marL="0" lvl="0" indent="0" algn="l" rtl="0">
                        <a:spcBef>
                          <a:spcPts val="1200"/>
                        </a:spcBef>
                        <a:spcAft>
                          <a:spcPts val="0"/>
                        </a:spcAft>
                        <a:buNone/>
                      </a:pPr>
                      <a:endParaRPr sz="1200"/>
                    </a:p>
                  </a:txBody>
                  <a:tcPr marL="91425" marR="91425" marT="91425" marB="91425"/>
                </a:tc>
                <a:tc>
                  <a:txBody>
                    <a:bodyPr/>
                    <a:lstStyle/>
                    <a:p>
                      <a:pPr marL="0" lvl="0" indent="0" algn="l" rtl="0">
                        <a:spcBef>
                          <a:spcPts val="0"/>
                        </a:spcBef>
                        <a:spcAft>
                          <a:spcPts val="0"/>
                        </a:spcAft>
                        <a:buNone/>
                      </a:pPr>
                      <a:r>
                        <a:rPr lang="en">
                          <a:latin typeface="Proxima Nova"/>
                          <a:ea typeface="Proxima Nova"/>
                          <a:cs typeface="Proxima Nova"/>
                          <a:sym typeface="Proxima Nova"/>
                        </a:rPr>
                        <a:t>1.NBT.B.B. Number &amp; Operations in Base Ten: Understand place value. </a:t>
                      </a:r>
                      <a:endParaRPr>
                        <a:latin typeface="Proxima Nova"/>
                        <a:ea typeface="Proxima Nova"/>
                        <a:cs typeface="Proxima Nova"/>
                        <a:sym typeface="Proxima Nova"/>
                      </a:endParaRPr>
                    </a:p>
                    <a:p>
                      <a:pPr marL="0" lvl="0" indent="0" algn="l" rtl="0">
                        <a:spcBef>
                          <a:spcPts val="0"/>
                        </a:spcBef>
                        <a:spcAft>
                          <a:spcPts val="0"/>
                        </a:spcAft>
                        <a:buNone/>
                      </a:pPr>
                      <a:endParaRPr>
                        <a:latin typeface="Proxima Nova"/>
                        <a:ea typeface="Proxima Nova"/>
                        <a:cs typeface="Proxima Nova"/>
                        <a:sym typeface="Proxima Nova"/>
                      </a:endParaRPr>
                    </a:p>
                    <a:p>
                      <a:pPr marL="0" lvl="0" indent="0" algn="l" rtl="0">
                        <a:spcBef>
                          <a:spcPts val="0"/>
                        </a:spcBef>
                        <a:spcAft>
                          <a:spcPts val="0"/>
                        </a:spcAft>
                        <a:buNone/>
                      </a:pPr>
                      <a:r>
                        <a:rPr lang="en" u="sng">
                          <a:latin typeface="Proxima Nova"/>
                          <a:ea typeface="Proxima Nova"/>
                          <a:cs typeface="Proxima Nova"/>
                          <a:sym typeface="Proxima Nova"/>
                        </a:rPr>
                        <a:t>Evidence outcomes: </a:t>
                      </a:r>
                      <a:endParaRPr u="sng">
                        <a:latin typeface="Proxima Nova"/>
                        <a:ea typeface="Proxima Nova"/>
                        <a:cs typeface="Proxima Nova"/>
                        <a:sym typeface="Proxima Nova"/>
                      </a:endParaRPr>
                    </a:p>
                    <a:p>
                      <a:pPr marL="0" lvl="0" indent="0" algn="l" rtl="0">
                        <a:spcBef>
                          <a:spcPts val="0"/>
                        </a:spcBef>
                        <a:spcAft>
                          <a:spcPts val="0"/>
                        </a:spcAft>
                        <a:buNone/>
                      </a:pPr>
                      <a:endParaRPr>
                        <a:latin typeface="Proxima Nova"/>
                        <a:ea typeface="Proxima Nova"/>
                        <a:cs typeface="Proxima Nova"/>
                        <a:sym typeface="Proxima Nova"/>
                      </a:endParaRPr>
                    </a:p>
                    <a:p>
                      <a:pPr marL="0" lvl="0" indent="0" algn="l" rtl="0">
                        <a:spcBef>
                          <a:spcPts val="0"/>
                        </a:spcBef>
                        <a:spcAft>
                          <a:spcPts val="0"/>
                        </a:spcAft>
                        <a:buNone/>
                      </a:pPr>
                      <a:r>
                        <a:rPr lang="en">
                          <a:latin typeface="Proxima Nova"/>
                          <a:ea typeface="Proxima Nova"/>
                          <a:cs typeface="Proxima Nova"/>
                          <a:sym typeface="Proxima Nova"/>
                        </a:rPr>
                        <a:t>Students can understand that the two digits of a two-digit number represent amounts of tens and ones. Understand the following as special cases: </a:t>
                      </a:r>
                      <a:endParaRPr>
                        <a:latin typeface="Proxima Nova"/>
                        <a:ea typeface="Proxima Nova"/>
                        <a:cs typeface="Proxima Nova"/>
                        <a:sym typeface="Proxima Nova"/>
                      </a:endParaRPr>
                    </a:p>
                    <a:p>
                      <a:pPr marL="457200" lvl="0" indent="-317500" algn="l" rtl="0">
                        <a:spcBef>
                          <a:spcPts val="0"/>
                        </a:spcBef>
                        <a:spcAft>
                          <a:spcPts val="0"/>
                        </a:spcAft>
                        <a:buSzPts val="1400"/>
                        <a:buFont typeface="Proxima Nova"/>
                        <a:buChar char="-"/>
                      </a:pPr>
                      <a:r>
                        <a:rPr lang="en">
                          <a:latin typeface="Proxima Nova"/>
                          <a:ea typeface="Proxima Nova"/>
                          <a:cs typeface="Proxima Nova"/>
                          <a:sym typeface="Proxima Nova"/>
                        </a:rPr>
                        <a:t>10 can be thought of as a bundle of ones called a “ten” </a:t>
                      </a:r>
                      <a:endParaRPr>
                        <a:latin typeface="Proxima Nova"/>
                        <a:ea typeface="Proxima Nova"/>
                        <a:cs typeface="Proxima Nova"/>
                        <a:sym typeface="Proxima Nova"/>
                      </a:endParaRPr>
                    </a:p>
                    <a:p>
                      <a:pPr marL="457200" lvl="0" indent="-317500" algn="l" rtl="0">
                        <a:spcBef>
                          <a:spcPts val="0"/>
                        </a:spcBef>
                        <a:spcAft>
                          <a:spcPts val="0"/>
                        </a:spcAft>
                        <a:buSzPts val="1400"/>
                        <a:buFont typeface="Proxima Nova"/>
                        <a:buChar char="-"/>
                      </a:pPr>
                      <a:r>
                        <a:rPr lang="en">
                          <a:latin typeface="Proxima Nova"/>
                          <a:ea typeface="Proxima Nova"/>
                          <a:cs typeface="Proxima Nova"/>
                          <a:sym typeface="Proxima Nova"/>
                        </a:rPr>
                        <a:t>Numbers 11-19 are composed of a ten and a 1,2,3,4,5,6,7,8,9 ones</a:t>
                      </a:r>
                      <a:endParaRPr>
                        <a:latin typeface="Proxima Nova"/>
                        <a:ea typeface="Proxima Nova"/>
                        <a:cs typeface="Proxima Nova"/>
                        <a:sym typeface="Proxima Nova"/>
                      </a:endParaRPr>
                    </a:p>
                    <a:p>
                      <a:pPr marL="457200" lvl="0" indent="-317500" algn="l" rtl="0">
                        <a:spcBef>
                          <a:spcPts val="0"/>
                        </a:spcBef>
                        <a:spcAft>
                          <a:spcPts val="0"/>
                        </a:spcAft>
                        <a:buSzPts val="1400"/>
                        <a:buFont typeface="Proxima Nova"/>
                        <a:buChar char="-"/>
                      </a:pPr>
                      <a:r>
                        <a:rPr lang="en">
                          <a:latin typeface="Proxima Nova"/>
                          <a:ea typeface="Proxima Nova"/>
                          <a:cs typeface="Proxima Nova"/>
                          <a:sym typeface="Proxima Nova"/>
                        </a:rPr>
                        <a:t>The numbers 10,20,30,40,50,60,70,80,90 refer to 1,2,3,4,5,6,7,8,9 ‘tens’ </a:t>
                      </a:r>
                      <a:endParaRPr>
                        <a:latin typeface="Proxima Nova"/>
                        <a:ea typeface="Proxima Nova"/>
                        <a:cs typeface="Proxima Nova"/>
                        <a:sym typeface="Proxima Nova"/>
                      </a:endParaRPr>
                    </a:p>
                    <a:p>
                      <a:pPr marL="0" lvl="0" indent="0" algn="l" rtl="0">
                        <a:spcBef>
                          <a:spcPts val="0"/>
                        </a:spcBef>
                        <a:spcAft>
                          <a:spcPts val="0"/>
                        </a:spcAft>
                        <a:buNone/>
                      </a:pPr>
                      <a:r>
                        <a:rPr lang="en">
                          <a:latin typeface="Proxima Nova"/>
                          <a:ea typeface="Proxima Nova"/>
                          <a:cs typeface="Proxima Nova"/>
                          <a:sym typeface="Proxima Nova"/>
                        </a:rPr>
                        <a:t>Students can compare two two-digit numbers based on meanings of the tens and ones digits, recording the results of comparisons with the symbols &gt;,=,&lt;</a:t>
                      </a:r>
                      <a:endParaRPr>
                        <a:latin typeface="Proxima Nova"/>
                        <a:ea typeface="Proxima Nova"/>
                        <a:cs typeface="Proxima Nova"/>
                        <a:sym typeface="Proxima Nova"/>
                      </a:endParaRPr>
                    </a:p>
                    <a:p>
                      <a:pPr marL="0" lvl="0" indent="0" algn="l" rtl="0">
                        <a:spcBef>
                          <a:spcPts val="0"/>
                        </a:spcBef>
                        <a:spcAft>
                          <a:spcPts val="0"/>
                        </a:spcAft>
                        <a:buNone/>
                      </a:pPr>
                      <a:endParaRPr>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0"/>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76"/>
        <p:cNvGrpSpPr/>
        <p:nvPr/>
      </p:nvGrpSpPr>
      <p:grpSpPr>
        <a:xfrm>
          <a:off x="0" y="0"/>
          <a:ext cx="0" cy="0"/>
          <a:chOff x="0" y="0"/>
          <a:chExt cx="0" cy="0"/>
        </a:xfrm>
      </p:grpSpPr>
      <p:sp>
        <p:nvSpPr>
          <p:cNvPr id="177" name="Google Shape;177;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Hallway Teaching Moment #3</a:t>
            </a:r>
            <a:endParaRPr b="1"/>
          </a:p>
        </p:txBody>
      </p:sp>
      <p:sp>
        <p:nvSpPr>
          <p:cNvPr id="178" name="Google Shape;178;p32"/>
          <p:cNvSpPr txBox="1">
            <a:spLocks noGrp="1"/>
          </p:cNvSpPr>
          <p:nvPr>
            <p:ph type="body" idx="1"/>
          </p:nvPr>
        </p:nvSpPr>
        <p:spPr>
          <a:xfrm>
            <a:off x="311700" y="1152475"/>
            <a:ext cx="8520600" cy="3891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b="1" u="sng">
                <a:solidFill>
                  <a:schemeClr val="dk1"/>
                </a:solidFill>
              </a:rPr>
              <a:t>Counting to Line Up</a:t>
            </a:r>
            <a:endParaRPr sz="2000" b="1" u="sng">
              <a:solidFill>
                <a:schemeClr val="dk1"/>
              </a:solidFill>
            </a:endParaRPr>
          </a:p>
          <a:p>
            <a:pPr marL="0" lvl="0" indent="0" algn="l" rtl="0">
              <a:spcBef>
                <a:spcPts val="1200"/>
              </a:spcBef>
              <a:spcAft>
                <a:spcPts val="0"/>
              </a:spcAft>
              <a:buNone/>
            </a:pPr>
            <a:r>
              <a:rPr lang="en" sz="1600" b="1">
                <a:solidFill>
                  <a:schemeClr val="dk1"/>
                </a:solidFill>
              </a:rPr>
              <a:t>Objective:</a:t>
            </a:r>
            <a:r>
              <a:rPr lang="en" sz="1600">
                <a:solidFill>
                  <a:schemeClr val="dk1"/>
                </a:solidFill>
              </a:rPr>
              <a:t> Fluency counting forward in the rage of 1-120</a:t>
            </a:r>
            <a:endParaRPr sz="1600">
              <a:solidFill>
                <a:schemeClr val="dk1"/>
              </a:solidFill>
            </a:endParaRPr>
          </a:p>
          <a:p>
            <a:pPr marL="0" lvl="0" indent="0" algn="l" rtl="0">
              <a:spcBef>
                <a:spcPts val="1200"/>
              </a:spcBef>
              <a:spcAft>
                <a:spcPts val="0"/>
              </a:spcAft>
              <a:buNone/>
            </a:pPr>
            <a:endParaRPr sz="1600">
              <a:solidFill>
                <a:schemeClr val="dk1"/>
              </a:solidFill>
            </a:endParaRPr>
          </a:p>
          <a:p>
            <a:pPr marL="0" lvl="0" indent="0" algn="l" rtl="0">
              <a:spcBef>
                <a:spcPts val="1200"/>
              </a:spcBef>
              <a:spcAft>
                <a:spcPts val="0"/>
              </a:spcAft>
              <a:buNone/>
            </a:pPr>
            <a:r>
              <a:rPr lang="en" sz="1600" b="1">
                <a:solidFill>
                  <a:schemeClr val="dk1"/>
                </a:solidFill>
              </a:rPr>
              <a:t>Procedure: </a:t>
            </a:r>
            <a:r>
              <a:rPr lang="en" sz="1600">
                <a:solidFill>
                  <a:schemeClr val="dk1"/>
                </a:solidFill>
              </a:rPr>
              <a:t>As teacher asks students to line up to leave the classroom they give the first student the number of 100. They then ask each student that lines up after them to count on (so the second student in the line would be 101, 3rd student would be 102, and etc.)</a:t>
            </a:r>
            <a:endParaRPr sz="1600">
              <a:solidFill>
                <a:schemeClr val="dk1"/>
              </a:solidFill>
            </a:endParaRPr>
          </a:p>
          <a:p>
            <a:pPr marL="0" lvl="0" indent="0" algn="l" rtl="0">
              <a:spcBef>
                <a:spcPts val="1200"/>
              </a:spcBef>
              <a:spcAft>
                <a:spcPts val="0"/>
              </a:spcAft>
              <a:buNone/>
            </a:pPr>
            <a:r>
              <a:rPr lang="en" sz="1600">
                <a:solidFill>
                  <a:schemeClr val="dk1"/>
                </a:solidFill>
              </a:rPr>
              <a:t>-This activity could be adapted to the range of 1-100</a:t>
            </a:r>
            <a:endParaRPr sz="1600">
              <a:solidFill>
                <a:schemeClr val="dk1"/>
              </a:solidFill>
            </a:endParaRPr>
          </a:p>
          <a:p>
            <a:pPr marL="0" lvl="0" indent="0" algn="l" rtl="0">
              <a:spcBef>
                <a:spcPts val="1200"/>
              </a:spcBef>
              <a:spcAft>
                <a:spcPts val="0"/>
              </a:spcAft>
              <a:buNone/>
            </a:pPr>
            <a:r>
              <a:rPr lang="en" sz="1600">
                <a:solidFill>
                  <a:schemeClr val="dk1"/>
                </a:solidFill>
              </a:rPr>
              <a:t>-Extended to go beyond 120</a:t>
            </a:r>
            <a:endParaRPr sz="1600">
              <a:solidFill>
                <a:schemeClr val="dk1"/>
              </a:solidFill>
            </a:endParaRPr>
          </a:p>
          <a:p>
            <a:pPr marL="0" lvl="0" indent="0" algn="l" rtl="0">
              <a:spcBef>
                <a:spcPts val="1200"/>
              </a:spcBef>
              <a:spcAft>
                <a:spcPts val="1200"/>
              </a:spcAft>
              <a:buNone/>
            </a:pPr>
            <a:r>
              <a:rPr lang="en" sz="1600">
                <a:solidFill>
                  <a:schemeClr val="dk1"/>
                </a:solidFill>
              </a:rPr>
              <a:t>-Extended to use skip counting</a:t>
            </a:r>
            <a:endParaRPr sz="16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82"/>
        <p:cNvGrpSpPr/>
        <p:nvPr/>
      </p:nvGrpSpPr>
      <p:grpSpPr>
        <a:xfrm>
          <a:off x="0" y="0"/>
          <a:ext cx="0" cy="0"/>
          <a:chOff x="0" y="0"/>
          <a:chExt cx="0" cy="0"/>
        </a:xfrm>
      </p:grpSpPr>
      <p:sp>
        <p:nvSpPr>
          <p:cNvPr id="183" name="Google Shape;183;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Interdisciplinary Craft/Performance Task</a:t>
            </a:r>
            <a:endParaRPr b="1"/>
          </a:p>
        </p:txBody>
      </p:sp>
      <p:sp>
        <p:nvSpPr>
          <p:cNvPr id="184" name="Google Shape;184;p33"/>
          <p:cNvSpPr txBox="1">
            <a:spLocks noGrp="1"/>
          </p:cNvSpPr>
          <p:nvPr>
            <p:ph type="body" idx="1"/>
          </p:nvPr>
        </p:nvSpPr>
        <p:spPr>
          <a:xfrm>
            <a:off x="311700" y="1152475"/>
            <a:ext cx="8520600" cy="37551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2000" b="1" u="sng">
                <a:solidFill>
                  <a:schemeClr val="dk1"/>
                </a:solidFill>
              </a:rPr>
              <a:t>Art with numbers between 100-120</a:t>
            </a:r>
            <a:endParaRPr sz="1600">
              <a:solidFill>
                <a:schemeClr val="dk1"/>
              </a:solidFill>
            </a:endParaRPr>
          </a:p>
          <a:p>
            <a:pPr marL="0" lvl="0" indent="0" algn="l" rtl="0">
              <a:spcBef>
                <a:spcPts val="1200"/>
              </a:spcBef>
              <a:spcAft>
                <a:spcPts val="0"/>
              </a:spcAft>
              <a:buNone/>
            </a:pPr>
            <a:r>
              <a:rPr lang="en" sz="1600" u="sng">
                <a:solidFill>
                  <a:schemeClr val="dk1"/>
                </a:solidFill>
              </a:rPr>
              <a:t>Art Standard: </a:t>
            </a:r>
            <a:r>
              <a:rPr lang="en" sz="1600">
                <a:solidFill>
                  <a:schemeClr val="dk1"/>
                </a:solidFill>
              </a:rPr>
              <a:t>First Grade, Standard 3. Invent and Discover to Create. Grade Level Expectation: 1. Investigate the properties of materials to support the planning and making of works of art to communicate.</a:t>
            </a:r>
            <a:endParaRPr sz="1600">
              <a:solidFill>
                <a:schemeClr val="dk1"/>
              </a:solidFill>
            </a:endParaRPr>
          </a:p>
          <a:p>
            <a:pPr marL="0" lvl="0" indent="0" algn="l" rtl="0">
              <a:spcBef>
                <a:spcPts val="1200"/>
              </a:spcBef>
              <a:spcAft>
                <a:spcPts val="0"/>
              </a:spcAft>
              <a:buNone/>
            </a:pPr>
            <a:r>
              <a:rPr lang="en" sz="1600" u="sng">
                <a:solidFill>
                  <a:schemeClr val="dk1"/>
                </a:solidFill>
              </a:rPr>
              <a:t>Art Evidence Outcomes:</a:t>
            </a:r>
            <a:r>
              <a:rPr lang="en" sz="1600">
                <a:solidFill>
                  <a:schemeClr val="dk1"/>
                </a:solidFill>
              </a:rPr>
              <a:t> Students can choose art media to express ideas and feelings, describe the steps used in creating art, and share materials with intention and care.</a:t>
            </a:r>
            <a:endParaRPr sz="1600">
              <a:solidFill>
                <a:schemeClr val="dk1"/>
              </a:solidFill>
            </a:endParaRPr>
          </a:p>
          <a:p>
            <a:pPr marL="0" lvl="0" indent="0" algn="l" rtl="0">
              <a:spcBef>
                <a:spcPts val="1200"/>
              </a:spcBef>
              <a:spcAft>
                <a:spcPts val="0"/>
              </a:spcAft>
              <a:buNone/>
            </a:pPr>
            <a:r>
              <a:rPr lang="en" sz="1600" u="sng">
                <a:solidFill>
                  <a:schemeClr val="dk1"/>
                </a:solidFill>
              </a:rPr>
              <a:t>Math Evidence Outcomes: </a:t>
            </a:r>
            <a:endParaRPr sz="1600" u="sng">
              <a:solidFill>
                <a:schemeClr val="dk1"/>
              </a:solidFill>
            </a:endParaRPr>
          </a:p>
          <a:p>
            <a:pPr marL="0" lvl="0" indent="0" algn="l" rtl="0">
              <a:spcBef>
                <a:spcPts val="1200"/>
              </a:spcBef>
              <a:spcAft>
                <a:spcPts val="0"/>
              </a:spcAft>
              <a:buNone/>
            </a:pPr>
            <a:r>
              <a:rPr lang="en" sz="1600">
                <a:solidFill>
                  <a:schemeClr val="dk1"/>
                </a:solidFill>
              </a:rPr>
              <a:t>-Students can represent a numeral in written form in the range of 100-120.</a:t>
            </a:r>
            <a:endParaRPr sz="1600">
              <a:solidFill>
                <a:schemeClr val="dk1"/>
              </a:solidFill>
            </a:endParaRPr>
          </a:p>
          <a:p>
            <a:pPr marL="0" lvl="0" indent="0" algn="l" rtl="0">
              <a:spcBef>
                <a:spcPts val="1200"/>
              </a:spcBef>
              <a:spcAft>
                <a:spcPts val="1200"/>
              </a:spcAft>
              <a:buClr>
                <a:schemeClr val="dk1"/>
              </a:buClr>
              <a:buSzPts val="1100"/>
              <a:buFont typeface="Arial"/>
              <a:buNone/>
            </a:pPr>
            <a:r>
              <a:rPr lang="en" sz="1600">
                <a:solidFill>
                  <a:schemeClr val="dk1"/>
                </a:solidFill>
              </a:rPr>
              <a:t>-Students can work as a group to count forward from 100-120 when organizing their art on the wall in the correct order. </a:t>
            </a:r>
            <a:endParaRPr sz="1600">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88"/>
        <p:cNvGrpSpPr/>
        <p:nvPr/>
      </p:nvGrpSpPr>
      <p:grpSpPr>
        <a:xfrm>
          <a:off x="0" y="0"/>
          <a:ext cx="0" cy="0"/>
          <a:chOff x="0" y="0"/>
          <a:chExt cx="0" cy="0"/>
        </a:xfrm>
      </p:grpSpPr>
      <p:sp>
        <p:nvSpPr>
          <p:cNvPr id="189" name="Google Shape;189;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Interdisciplinary Craft/Performance Task (Continued)</a:t>
            </a:r>
            <a:endParaRPr b="1"/>
          </a:p>
        </p:txBody>
      </p:sp>
      <p:sp>
        <p:nvSpPr>
          <p:cNvPr id="190" name="Google Shape;190;p34"/>
          <p:cNvSpPr txBox="1">
            <a:spLocks noGrp="1"/>
          </p:cNvSpPr>
          <p:nvPr>
            <p:ph type="body" idx="1"/>
          </p:nvPr>
        </p:nvSpPr>
        <p:spPr>
          <a:xfrm>
            <a:off x="311700" y="1152475"/>
            <a:ext cx="8520600" cy="374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00" u="sng">
                <a:solidFill>
                  <a:schemeClr val="dk1"/>
                </a:solidFill>
              </a:rPr>
              <a:t>Description: </a:t>
            </a:r>
            <a:r>
              <a:rPr lang="en" sz="1600">
                <a:solidFill>
                  <a:schemeClr val="dk1"/>
                </a:solidFill>
              </a:rPr>
              <a:t>Each student in the class with be responsible for creating an art piece incorporating one of the numerals in the range of 100-120. Students will have creative flexibility with how they decide to represent their number in their art, but every student must have their written numeral on their art piece. After every student has completed their art piece the students will work together to place them on a designated wall in the classroom in the correct order.</a:t>
            </a:r>
            <a:endParaRPr sz="1600">
              <a:solidFill>
                <a:schemeClr val="dk1"/>
              </a:solidFill>
            </a:endParaRPr>
          </a:p>
          <a:p>
            <a:pPr marL="0" lvl="0" indent="0" algn="l" rtl="0">
              <a:spcBef>
                <a:spcPts val="1200"/>
              </a:spcBef>
              <a:spcAft>
                <a:spcPts val="0"/>
              </a:spcAft>
              <a:buNone/>
            </a:pPr>
            <a:r>
              <a:rPr lang="en" sz="1600" u="sng">
                <a:solidFill>
                  <a:schemeClr val="dk1"/>
                </a:solidFill>
              </a:rPr>
              <a:t>Materials Needed: </a:t>
            </a:r>
            <a:r>
              <a:rPr lang="en" sz="1600">
                <a:solidFill>
                  <a:schemeClr val="dk1"/>
                </a:solidFill>
              </a:rPr>
              <a:t>Craft paper, markers, colored pencils, colorful scrap paper, glue, scissors, and other craft items the teacher has readily available (this art project can resourcefully use a lot of scrap materials in the classroom).</a:t>
            </a:r>
            <a:endParaRPr sz="1600">
              <a:solidFill>
                <a:schemeClr val="dk1"/>
              </a:solidFill>
            </a:endParaRPr>
          </a:p>
          <a:p>
            <a:pPr marL="0" lvl="0" indent="0" algn="l" rtl="0">
              <a:spcBef>
                <a:spcPts val="1200"/>
              </a:spcBef>
              <a:spcAft>
                <a:spcPts val="1200"/>
              </a:spcAft>
              <a:buClr>
                <a:schemeClr val="dk1"/>
              </a:buClr>
              <a:buSzPts val="1100"/>
              <a:buFont typeface="Arial"/>
              <a:buNone/>
            </a:pPr>
            <a:endParaRPr sz="1600">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94"/>
        <p:cNvGrpSpPr/>
        <p:nvPr/>
      </p:nvGrpSpPr>
      <p:grpSpPr>
        <a:xfrm>
          <a:off x="0" y="0"/>
          <a:ext cx="0" cy="0"/>
          <a:chOff x="0" y="0"/>
          <a:chExt cx="0" cy="0"/>
        </a:xfrm>
      </p:grpSpPr>
      <p:sp>
        <p:nvSpPr>
          <p:cNvPr id="195" name="Google Shape;195;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b="1"/>
              <a:t>Interdisciplinary Craft/Performance Task (Continued)</a:t>
            </a:r>
            <a:endParaRPr b="1"/>
          </a:p>
          <a:p>
            <a:pPr marL="0" lvl="0" indent="0" algn="l" rtl="0">
              <a:spcBef>
                <a:spcPts val="0"/>
              </a:spcBef>
              <a:spcAft>
                <a:spcPts val="0"/>
              </a:spcAft>
              <a:buNone/>
            </a:pPr>
            <a:endParaRPr/>
          </a:p>
        </p:txBody>
      </p:sp>
      <p:sp>
        <p:nvSpPr>
          <p:cNvPr id="196" name="Google Shape;196;p35"/>
          <p:cNvSpPr txBox="1">
            <a:spLocks noGrp="1"/>
          </p:cNvSpPr>
          <p:nvPr>
            <p:ph type="body" idx="1"/>
          </p:nvPr>
        </p:nvSpPr>
        <p:spPr>
          <a:xfrm>
            <a:off x="311700" y="1152475"/>
            <a:ext cx="8520600" cy="39414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 b="1" u="sng">
                <a:solidFill>
                  <a:schemeClr val="dk1"/>
                </a:solidFill>
              </a:rPr>
              <a:t>Differentiation:</a:t>
            </a:r>
            <a:endParaRPr b="1" u="sng">
              <a:solidFill>
                <a:schemeClr val="dk1"/>
              </a:solidFill>
            </a:endParaRPr>
          </a:p>
          <a:p>
            <a:pPr marL="0" lvl="0" indent="0" algn="l" rtl="0">
              <a:spcBef>
                <a:spcPts val="1200"/>
              </a:spcBef>
              <a:spcAft>
                <a:spcPts val="0"/>
              </a:spcAft>
              <a:buNone/>
            </a:pPr>
            <a:r>
              <a:rPr lang="en" u="sng">
                <a:solidFill>
                  <a:schemeClr val="dk1"/>
                </a:solidFill>
              </a:rPr>
              <a:t>Below Grade Level: </a:t>
            </a:r>
            <a:endParaRPr u="sng">
              <a:solidFill>
                <a:schemeClr val="dk1"/>
              </a:solidFill>
            </a:endParaRPr>
          </a:p>
          <a:p>
            <a:pPr marL="0" lvl="0" indent="0" algn="l" rtl="0">
              <a:spcBef>
                <a:spcPts val="1200"/>
              </a:spcBef>
              <a:spcAft>
                <a:spcPts val="0"/>
              </a:spcAft>
              <a:buNone/>
            </a:pPr>
            <a:r>
              <a:rPr lang="en">
                <a:solidFill>
                  <a:schemeClr val="dk1"/>
                </a:solidFill>
              </a:rPr>
              <a:t>-Students working with numbers in the 1-100 range may work on numbers in the 90-99 range for this task (so that it would still create a continuous line of numbers with students working in the 100-120 range)</a:t>
            </a:r>
            <a:endParaRPr>
              <a:solidFill>
                <a:schemeClr val="dk1"/>
              </a:solidFill>
            </a:endParaRPr>
          </a:p>
          <a:p>
            <a:pPr marL="0" lvl="0" indent="0" algn="l" rtl="0">
              <a:spcBef>
                <a:spcPts val="1200"/>
              </a:spcBef>
              <a:spcAft>
                <a:spcPts val="0"/>
              </a:spcAft>
              <a:buNone/>
            </a:pPr>
            <a:r>
              <a:rPr lang="en">
                <a:solidFill>
                  <a:schemeClr val="dk1"/>
                </a:solidFill>
              </a:rPr>
              <a:t>-Students could work with digital art platforms on chromebooks if available if they have challenges with handwriting</a:t>
            </a:r>
            <a:endParaRPr>
              <a:solidFill>
                <a:schemeClr val="dk1"/>
              </a:solidFill>
            </a:endParaRPr>
          </a:p>
          <a:p>
            <a:pPr marL="0" lvl="0" indent="0" algn="l" rtl="0">
              <a:spcBef>
                <a:spcPts val="1200"/>
              </a:spcBef>
              <a:spcAft>
                <a:spcPts val="0"/>
              </a:spcAft>
              <a:buNone/>
            </a:pPr>
            <a:r>
              <a:rPr lang="en" u="sng">
                <a:solidFill>
                  <a:schemeClr val="dk1"/>
                </a:solidFill>
              </a:rPr>
              <a:t>Above Grade Level:</a:t>
            </a:r>
            <a:endParaRPr u="sng">
              <a:solidFill>
                <a:schemeClr val="dk1"/>
              </a:solidFill>
            </a:endParaRPr>
          </a:p>
          <a:p>
            <a:pPr marL="0" lvl="0" indent="0" algn="l" rtl="0">
              <a:spcBef>
                <a:spcPts val="1200"/>
              </a:spcBef>
              <a:spcAft>
                <a:spcPts val="0"/>
              </a:spcAft>
              <a:buNone/>
            </a:pPr>
            <a:r>
              <a:rPr lang="en">
                <a:solidFill>
                  <a:schemeClr val="dk1"/>
                </a:solidFill>
              </a:rPr>
              <a:t>-Students could be challenged to show a visual depiction of their number in their artwork (ex. Drawing a 110 marbles)</a:t>
            </a:r>
            <a:endParaRPr>
              <a:solidFill>
                <a:schemeClr val="dk1"/>
              </a:solidFill>
            </a:endParaRPr>
          </a:p>
          <a:p>
            <a:pPr marL="0" lvl="0" indent="0" algn="l" rtl="0">
              <a:spcBef>
                <a:spcPts val="1200"/>
              </a:spcBef>
              <a:spcAft>
                <a:spcPts val="1200"/>
              </a:spcAft>
              <a:buNone/>
            </a:pPr>
            <a:r>
              <a:rPr lang="en">
                <a:solidFill>
                  <a:schemeClr val="dk1"/>
                </a:solidFill>
              </a:rPr>
              <a:t>-Peer scaffolding: Students can work in pairs to create to pieces of art (two numerals) with a student below and above grade level working together</a:t>
            </a:r>
            <a:endParaRPr u="sng">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200"/>
        <p:cNvGrpSpPr/>
        <p:nvPr/>
      </p:nvGrpSpPr>
      <p:grpSpPr>
        <a:xfrm>
          <a:off x="0" y="0"/>
          <a:ext cx="0" cy="0"/>
          <a:chOff x="0" y="0"/>
          <a:chExt cx="0" cy="0"/>
        </a:xfrm>
      </p:grpSpPr>
      <p:sp>
        <p:nvSpPr>
          <p:cNvPr id="201" name="Google Shape;201;p36"/>
          <p:cNvSpPr txBox="1">
            <a:spLocks noGrp="1"/>
          </p:cNvSpPr>
          <p:nvPr>
            <p:ph type="title"/>
          </p:nvPr>
        </p:nvSpPr>
        <p:spPr>
          <a:xfrm>
            <a:off x="311700" y="2462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Interdisciplinary Craft/Performance Task (Continued)</a:t>
            </a:r>
            <a:endParaRPr b="1"/>
          </a:p>
        </p:txBody>
      </p:sp>
      <p:sp>
        <p:nvSpPr>
          <p:cNvPr id="202" name="Google Shape;202;p3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300" b="1">
                <a:solidFill>
                  <a:schemeClr val="dk1"/>
                </a:solidFill>
              </a:rPr>
              <a:t>Exemplar:</a:t>
            </a:r>
            <a:endParaRPr sz="2300" b="1">
              <a:solidFill>
                <a:schemeClr val="dk1"/>
              </a:solidFill>
            </a:endParaRPr>
          </a:p>
          <a:p>
            <a:pPr marL="0" lvl="0" indent="0" algn="l" rtl="0">
              <a:spcBef>
                <a:spcPts val="1200"/>
              </a:spcBef>
              <a:spcAft>
                <a:spcPts val="1200"/>
              </a:spcAft>
              <a:buNone/>
            </a:pPr>
            <a:endParaRPr/>
          </a:p>
        </p:txBody>
      </p:sp>
      <p:pic>
        <p:nvPicPr>
          <p:cNvPr id="203" name="Google Shape;203;p36"/>
          <p:cNvPicPr preferRelativeResize="0"/>
          <p:nvPr/>
        </p:nvPicPr>
        <p:blipFill>
          <a:blip r:embed="rId3">
            <a:alphaModFix/>
          </a:blip>
          <a:stretch>
            <a:fillRect/>
          </a:stretch>
        </p:blipFill>
        <p:spPr>
          <a:xfrm>
            <a:off x="2695975" y="818950"/>
            <a:ext cx="3209549" cy="427939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Shape 207"/>
        <p:cNvGrpSpPr/>
        <p:nvPr/>
      </p:nvGrpSpPr>
      <p:grpSpPr>
        <a:xfrm>
          <a:off x="0" y="0"/>
          <a:ext cx="0" cy="0"/>
          <a:chOff x="0" y="0"/>
          <a:chExt cx="0" cy="0"/>
        </a:xfrm>
      </p:grpSpPr>
      <p:sp>
        <p:nvSpPr>
          <p:cNvPr id="208" name="Google Shape;208;p37"/>
          <p:cNvSpPr txBox="1">
            <a:spLocks noGrp="1"/>
          </p:cNvSpPr>
          <p:nvPr>
            <p:ph type="title"/>
          </p:nvPr>
        </p:nvSpPr>
        <p:spPr>
          <a:xfrm>
            <a:off x="490250" y="150450"/>
            <a:ext cx="7906800" cy="44667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4100" b="1"/>
              <a:t>Week 2 </a:t>
            </a:r>
            <a:endParaRPr sz="4100" b="1"/>
          </a:p>
          <a:p>
            <a:pPr marL="0" lvl="0" indent="0" algn="ctr" rtl="0">
              <a:spcBef>
                <a:spcPts val="0"/>
              </a:spcBef>
              <a:spcAft>
                <a:spcPts val="0"/>
              </a:spcAft>
              <a:buNone/>
            </a:pPr>
            <a:r>
              <a:rPr lang="en" sz="3200">
                <a:solidFill>
                  <a:srgbClr val="000000"/>
                </a:solidFill>
              </a:rPr>
              <a:t>Number &amp; Operations in Base Ten: Understand place value</a:t>
            </a:r>
            <a:r>
              <a:rPr lang="en" sz="1400">
                <a:solidFill>
                  <a:srgbClr val="000000"/>
                </a:solidFill>
              </a:rPr>
              <a:t>. </a:t>
            </a:r>
            <a:endParaRPr sz="1400">
              <a:solidFill>
                <a:srgbClr val="000000"/>
              </a:solidFill>
            </a:endParaRPr>
          </a:p>
          <a:p>
            <a:pPr marL="0" lvl="0" indent="0" algn="ctr" rtl="0">
              <a:spcBef>
                <a:spcPts val="0"/>
              </a:spcBef>
              <a:spcAft>
                <a:spcPts val="0"/>
              </a:spcAft>
              <a:buNone/>
            </a:pPr>
            <a:endParaRPr sz="1400">
              <a:solidFill>
                <a:srgbClr val="000000"/>
              </a:solidFill>
            </a:endParaRPr>
          </a:p>
          <a:p>
            <a:pPr marL="0" lvl="0" indent="0" algn="ctr" rtl="0">
              <a:spcBef>
                <a:spcPts val="0"/>
              </a:spcBef>
              <a:spcAft>
                <a:spcPts val="0"/>
              </a:spcAft>
              <a:buNone/>
            </a:pPr>
            <a:r>
              <a:rPr lang="en" sz="6800"/>
              <a:t> </a:t>
            </a:r>
            <a:endParaRPr sz="5600"/>
          </a:p>
        </p:txBody>
      </p:sp>
      <p:sp>
        <p:nvSpPr>
          <p:cNvPr id="209" name="Google Shape;209;p37"/>
          <p:cNvSpPr txBox="1"/>
          <p:nvPr/>
        </p:nvSpPr>
        <p:spPr>
          <a:xfrm>
            <a:off x="321750" y="3039750"/>
            <a:ext cx="8500500" cy="1577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718" b="1">
                <a:solidFill>
                  <a:schemeClr val="dk1"/>
                </a:solidFill>
                <a:latin typeface="Proxima Nova"/>
                <a:ea typeface="Proxima Nova"/>
                <a:cs typeface="Proxima Nova"/>
                <a:sym typeface="Proxima Nova"/>
              </a:rPr>
              <a:t>Target/Evidence Outcomes:</a:t>
            </a:r>
            <a:endParaRPr sz="1718" b="1">
              <a:solidFill>
                <a:schemeClr val="dk1"/>
              </a:solidFill>
              <a:latin typeface="Proxima Nova"/>
              <a:ea typeface="Proxima Nova"/>
              <a:cs typeface="Proxima Nova"/>
              <a:sym typeface="Proxima Nova"/>
            </a:endParaRPr>
          </a:p>
          <a:p>
            <a:pPr marL="457200" lvl="0" indent="-325009" algn="l" rtl="0">
              <a:spcBef>
                <a:spcPts val="1200"/>
              </a:spcBef>
              <a:spcAft>
                <a:spcPts val="0"/>
              </a:spcAft>
              <a:buClr>
                <a:srgbClr val="000000"/>
              </a:buClr>
              <a:buSzPts val="1518"/>
              <a:buFont typeface="Proxima Nova"/>
              <a:buChar char="●"/>
            </a:pPr>
            <a:r>
              <a:rPr lang="en" sz="1518">
                <a:latin typeface="Proxima Nova"/>
                <a:ea typeface="Proxima Nova"/>
                <a:cs typeface="Proxima Nova"/>
                <a:sym typeface="Proxima Nova"/>
              </a:rPr>
              <a:t>Students can understand that the two digits of a two-digit number represent amounts of tens and ones.</a:t>
            </a:r>
            <a:endParaRPr sz="1518">
              <a:latin typeface="Proxima Nova"/>
              <a:ea typeface="Proxima Nova"/>
              <a:cs typeface="Proxima Nova"/>
              <a:sym typeface="Proxima Nova"/>
            </a:endParaRPr>
          </a:p>
          <a:p>
            <a:pPr marL="457200" lvl="0" indent="-325009" algn="l" rtl="0">
              <a:spcBef>
                <a:spcPts val="0"/>
              </a:spcBef>
              <a:spcAft>
                <a:spcPts val="0"/>
              </a:spcAft>
              <a:buClr>
                <a:srgbClr val="000000"/>
              </a:buClr>
              <a:buSzPts val="1518"/>
              <a:buFont typeface="Proxima Nova"/>
              <a:buChar char="●"/>
            </a:pPr>
            <a:r>
              <a:rPr lang="en" sz="1518">
                <a:latin typeface="Proxima Nova"/>
                <a:ea typeface="Proxima Nova"/>
                <a:cs typeface="Proxima Nova"/>
                <a:sym typeface="Proxima Nova"/>
              </a:rPr>
              <a:t>Students can compare two two-digit numbers based on meanings of the tens and ones digits, recording the results of comparisons with the symbols &gt;,=,&lt;</a:t>
            </a:r>
            <a:endParaRPr sz="1218">
              <a:latin typeface="Proxima Nova"/>
              <a:ea typeface="Proxima Nova"/>
              <a:cs typeface="Proxima Nova"/>
              <a:sym typeface="Proxima Nov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213"/>
        <p:cNvGrpSpPr/>
        <p:nvPr/>
      </p:nvGrpSpPr>
      <p:grpSpPr>
        <a:xfrm>
          <a:off x="0" y="0"/>
          <a:ext cx="0" cy="0"/>
          <a:chOff x="0" y="0"/>
          <a:chExt cx="0" cy="0"/>
        </a:xfrm>
      </p:grpSpPr>
      <p:sp>
        <p:nvSpPr>
          <p:cNvPr id="214" name="Google Shape;214;p38"/>
          <p:cNvSpPr txBox="1">
            <a:spLocks noGrp="1"/>
          </p:cNvSpPr>
          <p:nvPr>
            <p:ph type="body" idx="1"/>
          </p:nvPr>
        </p:nvSpPr>
        <p:spPr>
          <a:xfrm>
            <a:off x="170650" y="155750"/>
            <a:ext cx="8520600" cy="45645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5918" b="1">
                <a:solidFill>
                  <a:schemeClr val="dk1"/>
                </a:solidFill>
              </a:rPr>
              <a:t>Informal Assessment:</a:t>
            </a:r>
            <a:r>
              <a:rPr lang="en" sz="5918">
                <a:solidFill>
                  <a:schemeClr val="dk1"/>
                </a:solidFill>
              </a:rPr>
              <a:t> Incrementing and Decrementing by Tens and off the Decuple, Task Group A8.4</a:t>
            </a:r>
            <a:endParaRPr sz="5918">
              <a:solidFill>
                <a:schemeClr val="dk1"/>
              </a:solidFill>
            </a:endParaRPr>
          </a:p>
          <a:p>
            <a:pPr marL="0" lvl="0" indent="0" algn="l" rtl="0">
              <a:spcBef>
                <a:spcPts val="1200"/>
              </a:spcBef>
              <a:spcAft>
                <a:spcPts val="0"/>
              </a:spcAft>
              <a:buNone/>
            </a:pPr>
            <a:r>
              <a:rPr lang="en" sz="5918" u="sng">
                <a:solidFill>
                  <a:schemeClr val="dk1"/>
                </a:solidFill>
              </a:rPr>
              <a:t>Materials:</a:t>
            </a:r>
            <a:r>
              <a:rPr lang="en" sz="5918">
                <a:solidFill>
                  <a:schemeClr val="dk1"/>
                </a:solidFill>
              </a:rPr>
              <a:t> Ten-strips (Strips of cardboard containing 10 dots- 5 black,5 grey), four-strips (like a ten strip but with only four dots and so on), a screen. </a:t>
            </a:r>
            <a:endParaRPr sz="5918">
              <a:solidFill>
                <a:schemeClr val="dk1"/>
              </a:solidFill>
            </a:endParaRPr>
          </a:p>
          <a:p>
            <a:pPr marL="0" lvl="0" indent="0" algn="l" rtl="0">
              <a:spcBef>
                <a:spcPts val="1200"/>
              </a:spcBef>
              <a:spcAft>
                <a:spcPts val="0"/>
              </a:spcAft>
              <a:buNone/>
            </a:pPr>
            <a:r>
              <a:rPr lang="en" sz="5918" u="sng">
                <a:solidFill>
                  <a:schemeClr val="dk1"/>
                </a:solidFill>
              </a:rPr>
              <a:t>Procedure: </a:t>
            </a:r>
            <a:endParaRPr sz="5918" u="sng">
              <a:solidFill>
                <a:schemeClr val="dk1"/>
              </a:solidFill>
            </a:endParaRPr>
          </a:p>
          <a:p>
            <a:pPr marL="0" lvl="0" indent="0" algn="l" rtl="0">
              <a:spcBef>
                <a:spcPts val="1200"/>
              </a:spcBef>
              <a:spcAft>
                <a:spcPts val="0"/>
              </a:spcAft>
              <a:buNone/>
            </a:pPr>
            <a:r>
              <a:rPr lang="en" sz="5918">
                <a:solidFill>
                  <a:schemeClr val="dk1"/>
                </a:solidFill>
              </a:rPr>
              <a:t>Incrementing on the Decuple </a:t>
            </a:r>
            <a:endParaRPr sz="5918">
              <a:solidFill>
                <a:schemeClr val="dk1"/>
              </a:solidFill>
            </a:endParaRPr>
          </a:p>
          <a:p>
            <a:pPr marL="457200" lvl="0" indent="-322552" algn="l" rtl="0">
              <a:spcBef>
                <a:spcPts val="1200"/>
              </a:spcBef>
              <a:spcAft>
                <a:spcPts val="0"/>
              </a:spcAft>
              <a:buClr>
                <a:schemeClr val="dk1"/>
              </a:buClr>
              <a:buSzPct val="100000"/>
              <a:buChar char="●"/>
            </a:pPr>
            <a:r>
              <a:rPr lang="en" sz="5918">
                <a:solidFill>
                  <a:schemeClr val="dk1"/>
                </a:solidFill>
              </a:rPr>
              <a:t>Place out three ten strips and ask student, “How many dots are there?” and “How many tens are there?” </a:t>
            </a:r>
            <a:endParaRPr sz="5918">
              <a:solidFill>
                <a:schemeClr val="dk1"/>
              </a:solidFill>
            </a:endParaRPr>
          </a:p>
          <a:p>
            <a:pPr marL="457200" lvl="0" indent="-322552" algn="l" rtl="0">
              <a:spcBef>
                <a:spcPts val="0"/>
              </a:spcBef>
              <a:spcAft>
                <a:spcPts val="0"/>
              </a:spcAft>
              <a:buClr>
                <a:schemeClr val="dk1"/>
              </a:buClr>
              <a:buSzPct val="100000"/>
              <a:buChar char="●"/>
            </a:pPr>
            <a:r>
              <a:rPr lang="en" sz="5918">
                <a:solidFill>
                  <a:schemeClr val="dk1"/>
                </a:solidFill>
              </a:rPr>
              <a:t>Screen the ten strips. Place an additional ten strip under the screen and ask student, “How many dots are there now?” and “How many tens are there?”</a:t>
            </a:r>
            <a:endParaRPr sz="5918">
              <a:solidFill>
                <a:schemeClr val="dk1"/>
              </a:solidFill>
            </a:endParaRPr>
          </a:p>
          <a:p>
            <a:pPr marL="457200" lvl="0" indent="-322552" algn="l" rtl="0">
              <a:spcBef>
                <a:spcPts val="0"/>
              </a:spcBef>
              <a:spcAft>
                <a:spcPts val="0"/>
              </a:spcAft>
              <a:buClr>
                <a:schemeClr val="dk1"/>
              </a:buClr>
              <a:buSzPct val="100000"/>
              <a:buChar char="●"/>
            </a:pPr>
            <a:r>
              <a:rPr lang="en" sz="5918">
                <a:solidFill>
                  <a:schemeClr val="dk1"/>
                </a:solidFill>
              </a:rPr>
              <a:t>Continue to 100 adding one or two ten strips at a time. </a:t>
            </a:r>
            <a:endParaRPr sz="5918">
              <a:solidFill>
                <a:schemeClr val="dk1"/>
              </a:solidFill>
            </a:endParaRPr>
          </a:p>
          <a:p>
            <a:pPr marL="0" lvl="0" indent="0" algn="l" rtl="0">
              <a:spcBef>
                <a:spcPts val="1200"/>
              </a:spcBef>
              <a:spcAft>
                <a:spcPts val="0"/>
              </a:spcAft>
              <a:buNone/>
            </a:pPr>
            <a:r>
              <a:rPr lang="en" sz="5918">
                <a:solidFill>
                  <a:schemeClr val="dk1"/>
                </a:solidFill>
              </a:rPr>
              <a:t>Decrementing on the Decuple </a:t>
            </a:r>
            <a:endParaRPr sz="5918">
              <a:solidFill>
                <a:schemeClr val="dk1"/>
              </a:solidFill>
            </a:endParaRPr>
          </a:p>
          <a:p>
            <a:pPr marL="457200" lvl="0" indent="-322552" algn="l" rtl="0">
              <a:spcBef>
                <a:spcPts val="1200"/>
              </a:spcBef>
              <a:spcAft>
                <a:spcPts val="0"/>
              </a:spcAft>
              <a:buClr>
                <a:schemeClr val="dk1"/>
              </a:buClr>
              <a:buSzPct val="100000"/>
              <a:buChar char="●"/>
            </a:pPr>
            <a:r>
              <a:rPr lang="en" sz="5918">
                <a:solidFill>
                  <a:schemeClr val="dk1"/>
                </a:solidFill>
              </a:rPr>
              <a:t>Place out nine ten strips and ask student, “How many dots are there?” and “How many tens are there?”</a:t>
            </a:r>
            <a:endParaRPr sz="5918">
              <a:solidFill>
                <a:schemeClr val="dk1"/>
              </a:solidFill>
            </a:endParaRPr>
          </a:p>
          <a:p>
            <a:pPr marL="457200" lvl="0" indent="-322552" algn="l" rtl="0">
              <a:spcBef>
                <a:spcPts val="0"/>
              </a:spcBef>
              <a:spcAft>
                <a:spcPts val="0"/>
              </a:spcAft>
              <a:buClr>
                <a:schemeClr val="dk1"/>
              </a:buClr>
              <a:buSzPct val="100000"/>
              <a:buChar char="●"/>
            </a:pPr>
            <a:r>
              <a:rPr lang="en" sz="5918">
                <a:solidFill>
                  <a:schemeClr val="dk1"/>
                </a:solidFill>
              </a:rPr>
              <a:t>Screen the nine ten strips. Take out one ten strip from under the screen and ask again, “How many dots are there?” and “How many tens are there?” </a:t>
            </a:r>
            <a:endParaRPr sz="5918">
              <a:solidFill>
                <a:schemeClr val="dk1"/>
              </a:solidFill>
            </a:endParaRPr>
          </a:p>
          <a:p>
            <a:pPr marL="457200" lvl="0" indent="-322552" algn="l" rtl="0">
              <a:spcBef>
                <a:spcPts val="0"/>
              </a:spcBef>
              <a:spcAft>
                <a:spcPts val="0"/>
              </a:spcAft>
              <a:buClr>
                <a:schemeClr val="dk1"/>
              </a:buClr>
              <a:buSzPct val="100000"/>
              <a:buChar char="●"/>
            </a:pPr>
            <a:r>
              <a:rPr lang="en" sz="5918">
                <a:solidFill>
                  <a:schemeClr val="dk1"/>
                </a:solidFill>
              </a:rPr>
              <a:t>Continue down to 0 </a:t>
            </a:r>
            <a:endParaRPr sz="5918">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1200"/>
              </a:spcAft>
              <a:buNone/>
            </a:pPr>
            <a:endParaRPr sz="1600">
              <a:solidFill>
                <a:schemeClr val="dk1"/>
              </a:solidFill>
            </a:endParaRPr>
          </a:p>
        </p:txBody>
      </p:sp>
      <p:pic>
        <p:nvPicPr>
          <p:cNvPr id="215" name="Google Shape;215;p38" descr="10 Frames"/>
          <p:cNvPicPr preferRelativeResize="0"/>
          <p:nvPr/>
        </p:nvPicPr>
        <p:blipFill>
          <a:blip r:embed="rId3">
            <a:alphaModFix/>
          </a:blip>
          <a:stretch>
            <a:fillRect/>
          </a:stretch>
        </p:blipFill>
        <p:spPr>
          <a:xfrm>
            <a:off x="6723200" y="1284625"/>
            <a:ext cx="1761350" cy="713525"/>
          </a:xfrm>
          <a:prstGeom prst="rect">
            <a:avLst/>
          </a:prstGeom>
          <a:noFill/>
          <a:ln>
            <a:noFill/>
          </a:ln>
        </p:spPr>
      </p:pic>
      <p:pic>
        <p:nvPicPr>
          <p:cNvPr id="216" name="Google Shape;216;p38" descr="Ten Frames - Recipe for Teaching"/>
          <p:cNvPicPr preferRelativeResize="0"/>
          <p:nvPr/>
        </p:nvPicPr>
        <p:blipFill>
          <a:blip r:embed="rId4">
            <a:alphaModFix/>
          </a:blip>
          <a:stretch>
            <a:fillRect/>
          </a:stretch>
        </p:blipFill>
        <p:spPr>
          <a:xfrm>
            <a:off x="4571989" y="1284625"/>
            <a:ext cx="1587711" cy="7135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220"/>
        <p:cNvGrpSpPr/>
        <p:nvPr/>
      </p:nvGrpSpPr>
      <p:grpSpPr>
        <a:xfrm>
          <a:off x="0" y="0"/>
          <a:ext cx="0" cy="0"/>
          <a:chOff x="0" y="0"/>
          <a:chExt cx="0" cy="0"/>
        </a:xfrm>
      </p:grpSpPr>
      <p:sp>
        <p:nvSpPr>
          <p:cNvPr id="221" name="Google Shape;221;p39"/>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1620"/>
              <a:t>Informal Assessment Procedure cont. </a:t>
            </a:r>
            <a:endParaRPr sz="1620"/>
          </a:p>
        </p:txBody>
      </p:sp>
      <p:sp>
        <p:nvSpPr>
          <p:cNvPr id="222" name="Google Shape;222;p39"/>
          <p:cNvSpPr txBox="1">
            <a:spLocks noGrp="1"/>
          </p:cNvSpPr>
          <p:nvPr>
            <p:ph type="body" idx="1"/>
          </p:nvPr>
        </p:nvSpPr>
        <p:spPr>
          <a:xfrm>
            <a:off x="56425" y="470150"/>
            <a:ext cx="8775900" cy="45417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6032">
                <a:solidFill>
                  <a:schemeClr val="dk1"/>
                </a:solidFill>
              </a:rPr>
              <a:t>Incrementing off the decuple </a:t>
            </a:r>
            <a:endParaRPr sz="6032">
              <a:solidFill>
                <a:schemeClr val="dk1"/>
              </a:solidFill>
            </a:endParaRPr>
          </a:p>
          <a:p>
            <a:pPr marL="457200" lvl="0" indent="-324366" algn="l" rtl="0">
              <a:spcBef>
                <a:spcPts val="1200"/>
              </a:spcBef>
              <a:spcAft>
                <a:spcPts val="0"/>
              </a:spcAft>
              <a:buClr>
                <a:schemeClr val="dk1"/>
              </a:buClr>
              <a:buSzPct val="100000"/>
              <a:buChar char="●"/>
            </a:pPr>
            <a:r>
              <a:rPr lang="en" sz="6032">
                <a:solidFill>
                  <a:schemeClr val="dk1"/>
                </a:solidFill>
              </a:rPr>
              <a:t>Place out two ten strips and a four strip. Ask the student, “How many dots are there?”</a:t>
            </a:r>
            <a:endParaRPr sz="6032">
              <a:solidFill>
                <a:schemeClr val="dk1"/>
              </a:solidFill>
            </a:endParaRPr>
          </a:p>
          <a:p>
            <a:pPr marL="457200" lvl="0" indent="-324366" algn="l" rtl="0">
              <a:spcBef>
                <a:spcPts val="0"/>
              </a:spcBef>
              <a:spcAft>
                <a:spcPts val="0"/>
              </a:spcAft>
              <a:buClr>
                <a:schemeClr val="dk1"/>
              </a:buClr>
              <a:buSzPct val="100000"/>
              <a:buChar char="●"/>
            </a:pPr>
            <a:r>
              <a:rPr lang="en" sz="6032">
                <a:solidFill>
                  <a:schemeClr val="dk1"/>
                </a:solidFill>
              </a:rPr>
              <a:t>Screen the 24 dots and place another tens strip under the screen. Ask, “How many dots are there now?” </a:t>
            </a:r>
            <a:endParaRPr sz="6032">
              <a:solidFill>
                <a:schemeClr val="dk1"/>
              </a:solidFill>
            </a:endParaRPr>
          </a:p>
          <a:p>
            <a:pPr marL="457200" lvl="0" indent="-324366" algn="l" rtl="0">
              <a:spcBef>
                <a:spcPts val="0"/>
              </a:spcBef>
              <a:spcAft>
                <a:spcPts val="0"/>
              </a:spcAft>
              <a:buClr>
                <a:schemeClr val="dk1"/>
              </a:buClr>
              <a:buSzPct val="100000"/>
              <a:buChar char="●"/>
            </a:pPr>
            <a:r>
              <a:rPr lang="en" sz="6032">
                <a:solidFill>
                  <a:schemeClr val="dk1"/>
                </a:solidFill>
              </a:rPr>
              <a:t>Continue up to 104, adding one or two ten strips at a time</a:t>
            </a:r>
            <a:endParaRPr sz="6032">
              <a:solidFill>
                <a:schemeClr val="dk1"/>
              </a:solidFill>
            </a:endParaRPr>
          </a:p>
          <a:p>
            <a:pPr marL="0" lvl="0" indent="0" algn="l" rtl="0">
              <a:spcBef>
                <a:spcPts val="1200"/>
              </a:spcBef>
              <a:spcAft>
                <a:spcPts val="0"/>
              </a:spcAft>
              <a:buNone/>
            </a:pPr>
            <a:r>
              <a:rPr lang="en" sz="6032">
                <a:solidFill>
                  <a:schemeClr val="dk1"/>
                </a:solidFill>
              </a:rPr>
              <a:t>Decrementing off the decuple </a:t>
            </a:r>
            <a:endParaRPr sz="6032">
              <a:solidFill>
                <a:schemeClr val="dk1"/>
              </a:solidFill>
            </a:endParaRPr>
          </a:p>
          <a:p>
            <a:pPr marL="457200" lvl="0" indent="-324366" algn="l" rtl="0">
              <a:spcBef>
                <a:spcPts val="1200"/>
              </a:spcBef>
              <a:spcAft>
                <a:spcPts val="0"/>
              </a:spcAft>
              <a:buClr>
                <a:schemeClr val="dk1"/>
              </a:buClr>
              <a:buSzPct val="100000"/>
              <a:buChar char="●"/>
            </a:pPr>
            <a:r>
              <a:rPr lang="en" sz="6032">
                <a:solidFill>
                  <a:schemeClr val="dk1"/>
                </a:solidFill>
              </a:rPr>
              <a:t>Place out nine tens strips and a six strip. Ask the student, “How many dots are there?”</a:t>
            </a:r>
            <a:endParaRPr sz="6032">
              <a:solidFill>
                <a:schemeClr val="dk1"/>
              </a:solidFill>
            </a:endParaRPr>
          </a:p>
          <a:p>
            <a:pPr marL="457200" lvl="0" indent="-324366" algn="l" rtl="0">
              <a:spcBef>
                <a:spcPts val="0"/>
              </a:spcBef>
              <a:spcAft>
                <a:spcPts val="0"/>
              </a:spcAft>
              <a:buClr>
                <a:schemeClr val="dk1"/>
              </a:buClr>
              <a:buSzPct val="100000"/>
              <a:buChar char="●"/>
            </a:pPr>
            <a:r>
              <a:rPr lang="en" sz="6032">
                <a:solidFill>
                  <a:schemeClr val="dk1"/>
                </a:solidFill>
              </a:rPr>
              <a:t>Screen the 96 dots and take out one ten strip from under the screen. Ask, “How many dots are there now?” </a:t>
            </a:r>
            <a:endParaRPr sz="6032">
              <a:solidFill>
                <a:schemeClr val="dk1"/>
              </a:solidFill>
            </a:endParaRPr>
          </a:p>
          <a:p>
            <a:pPr marL="457200" lvl="0" indent="-324366" algn="l" rtl="0">
              <a:spcBef>
                <a:spcPts val="0"/>
              </a:spcBef>
              <a:spcAft>
                <a:spcPts val="0"/>
              </a:spcAft>
              <a:buClr>
                <a:schemeClr val="dk1"/>
              </a:buClr>
              <a:buSzPct val="100000"/>
              <a:buChar char="●"/>
            </a:pPr>
            <a:r>
              <a:rPr lang="en" sz="6032">
                <a:solidFill>
                  <a:schemeClr val="dk1"/>
                </a:solidFill>
              </a:rPr>
              <a:t>Continue down to 6, taking one or two ten-strips at a time </a:t>
            </a:r>
            <a:endParaRPr sz="6032">
              <a:solidFill>
                <a:schemeClr val="dk1"/>
              </a:solidFill>
            </a:endParaRPr>
          </a:p>
          <a:p>
            <a:pPr marL="0" lvl="0" indent="0" algn="l" rtl="0">
              <a:spcBef>
                <a:spcPts val="1200"/>
              </a:spcBef>
              <a:spcAft>
                <a:spcPts val="0"/>
              </a:spcAft>
              <a:buNone/>
            </a:pPr>
            <a:r>
              <a:rPr lang="en" sz="6032" u="sng">
                <a:solidFill>
                  <a:schemeClr val="dk1"/>
                </a:solidFill>
              </a:rPr>
              <a:t>Notes: </a:t>
            </a:r>
            <a:endParaRPr sz="6032" u="sng">
              <a:solidFill>
                <a:schemeClr val="dk1"/>
              </a:solidFill>
            </a:endParaRPr>
          </a:p>
          <a:p>
            <a:pPr marL="457200" lvl="0" indent="-324366" algn="l" rtl="0">
              <a:spcBef>
                <a:spcPts val="1200"/>
              </a:spcBef>
              <a:spcAft>
                <a:spcPts val="0"/>
              </a:spcAft>
              <a:buClr>
                <a:schemeClr val="dk1"/>
              </a:buClr>
              <a:buSzPct val="100000"/>
              <a:buChar char="●"/>
            </a:pPr>
            <a:r>
              <a:rPr lang="en" sz="6032">
                <a:solidFill>
                  <a:schemeClr val="dk1"/>
                </a:solidFill>
              </a:rPr>
              <a:t>Observe to see if the student is counting by ones (EX: 30 and 10 more → 30,31,32,33,34, etc.) </a:t>
            </a:r>
            <a:endParaRPr sz="6032">
              <a:solidFill>
                <a:schemeClr val="dk1"/>
              </a:solidFill>
            </a:endParaRPr>
          </a:p>
          <a:p>
            <a:pPr marL="457200" lvl="0" indent="-324366" algn="l" rtl="0">
              <a:spcBef>
                <a:spcPts val="0"/>
              </a:spcBef>
              <a:spcAft>
                <a:spcPts val="0"/>
              </a:spcAft>
              <a:buClr>
                <a:schemeClr val="dk1"/>
              </a:buClr>
              <a:buSzPct val="100000"/>
              <a:buChar char="●"/>
            </a:pPr>
            <a:r>
              <a:rPr lang="en" sz="6032">
                <a:solidFill>
                  <a:schemeClr val="dk1"/>
                </a:solidFill>
              </a:rPr>
              <a:t>Children who use counting by ones are likely to use their fingers to keep track of ten counts. </a:t>
            </a:r>
            <a:endParaRPr sz="6032">
              <a:solidFill>
                <a:schemeClr val="dk1"/>
              </a:solidFill>
            </a:endParaRPr>
          </a:p>
          <a:p>
            <a:pPr marL="457200" lvl="0" indent="0" algn="l" rtl="0">
              <a:spcBef>
                <a:spcPts val="1200"/>
              </a:spcBef>
              <a:spcAft>
                <a:spcPts val="0"/>
              </a:spcAft>
              <a:buNone/>
            </a:pPr>
            <a:endParaRPr sz="5232">
              <a:solidFill>
                <a:schemeClr val="dk1"/>
              </a:solidFill>
            </a:endParaRPr>
          </a:p>
          <a:p>
            <a:pPr marL="0" lvl="0" indent="0" algn="l" rtl="0">
              <a:spcBef>
                <a:spcPts val="1200"/>
              </a:spcBef>
              <a:spcAft>
                <a:spcPts val="0"/>
              </a:spcAft>
              <a:buNone/>
            </a:pPr>
            <a:endParaRPr sz="1250">
              <a:solidFill>
                <a:schemeClr val="dk1"/>
              </a:solidFill>
            </a:endParaRPr>
          </a:p>
          <a:p>
            <a:pPr marL="0" lvl="0" indent="0" algn="l" rtl="0">
              <a:spcBef>
                <a:spcPts val="1200"/>
              </a:spcBef>
              <a:spcAft>
                <a:spcPts val="0"/>
              </a:spcAft>
              <a:buNone/>
            </a:pPr>
            <a:endParaRPr sz="1250">
              <a:solidFill>
                <a:schemeClr val="dk1"/>
              </a:solidFill>
            </a:endParaRPr>
          </a:p>
          <a:p>
            <a:pPr marL="0" lvl="0" indent="0" algn="l" rtl="0">
              <a:spcBef>
                <a:spcPts val="1200"/>
              </a:spcBef>
              <a:spcAft>
                <a:spcPts val="0"/>
              </a:spcAft>
              <a:buNone/>
            </a:pPr>
            <a:endParaRPr sz="1250">
              <a:solidFill>
                <a:schemeClr val="dk1"/>
              </a:solidFill>
            </a:endParaRPr>
          </a:p>
          <a:p>
            <a:pPr marL="0" lvl="0" indent="0" algn="l" rtl="0">
              <a:spcBef>
                <a:spcPts val="1200"/>
              </a:spcBef>
              <a:spcAft>
                <a:spcPts val="1200"/>
              </a:spcAft>
              <a:buNone/>
            </a:pPr>
            <a:endParaRPr sz="1250">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226"/>
        <p:cNvGrpSpPr/>
        <p:nvPr/>
      </p:nvGrpSpPr>
      <p:grpSpPr>
        <a:xfrm>
          <a:off x="0" y="0"/>
          <a:ext cx="0" cy="0"/>
          <a:chOff x="0" y="0"/>
          <a:chExt cx="0" cy="0"/>
        </a:xfrm>
      </p:grpSpPr>
      <p:sp>
        <p:nvSpPr>
          <p:cNvPr id="227" name="Google Shape;227;p40"/>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900"/>
              <a:t>Informal Assessment cont. </a:t>
            </a:r>
            <a:endParaRPr sz="1900"/>
          </a:p>
        </p:txBody>
      </p:sp>
      <p:sp>
        <p:nvSpPr>
          <p:cNvPr id="228" name="Google Shape;228;p40"/>
          <p:cNvSpPr txBox="1">
            <a:spLocks noGrp="1"/>
          </p:cNvSpPr>
          <p:nvPr>
            <p:ph type="body" idx="1"/>
          </p:nvPr>
        </p:nvSpPr>
        <p:spPr>
          <a:xfrm>
            <a:off x="0" y="498375"/>
            <a:ext cx="9144000" cy="464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rgbClr val="000000"/>
                </a:solidFill>
              </a:rPr>
              <a:t>Differentiated </a:t>
            </a:r>
            <a:endParaRPr b="1">
              <a:solidFill>
                <a:srgbClr val="000000"/>
              </a:solidFill>
            </a:endParaRPr>
          </a:p>
          <a:p>
            <a:pPr marL="0" lvl="0" indent="0" algn="l" rtl="0">
              <a:spcBef>
                <a:spcPts val="1200"/>
              </a:spcBef>
              <a:spcAft>
                <a:spcPts val="0"/>
              </a:spcAft>
              <a:buNone/>
            </a:pPr>
            <a:r>
              <a:rPr lang="en" u="sng">
                <a:solidFill>
                  <a:srgbClr val="000000"/>
                </a:solidFill>
              </a:rPr>
              <a:t>Above Grade Level: </a:t>
            </a:r>
            <a:endParaRPr u="sng">
              <a:solidFill>
                <a:srgbClr val="000000"/>
              </a:solidFill>
            </a:endParaRPr>
          </a:p>
          <a:p>
            <a:pPr marL="0" lvl="0" indent="0" algn="l" rtl="0">
              <a:spcBef>
                <a:spcPts val="1200"/>
              </a:spcBef>
              <a:spcAft>
                <a:spcPts val="0"/>
              </a:spcAft>
              <a:buNone/>
            </a:pPr>
            <a:r>
              <a:rPr lang="en">
                <a:solidFill>
                  <a:srgbClr val="000000"/>
                </a:solidFill>
              </a:rPr>
              <a:t>To support students who are performing above grade level, the assessment can be made more challenging by having the student switch from counting up by tens to counting by ones and back. (EX: instead of placing tens under the screen each time, the teacher can place a ten one time, and a four the next, then a ten again: 10,14,24,28,etc.)</a:t>
            </a:r>
            <a:endParaRPr>
              <a:solidFill>
                <a:srgbClr val="000000"/>
              </a:solidFill>
            </a:endParaRPr>
          </a:p>
          <a:p>
            <a:pPr marL="0" lvl="0" indent="0" algn="l" rtl="0">
              <a:spcBef>
                <a:spcPts val="1200"/>
              </a:spcBef>
              <a:spcAft>
                <a:spcPts val="0"/>
              </a:spcAft>
              <a:buNone/>
            </a:pPr>
            <a:endParaRPr u="sng">
              <a:solidFill>
                <a:srgbClr val="000000"/>
              </a:solidFill>
            </a:endParaRPr>
          </a:p>
          <a:p>
            <a:pPr marL="0" lvl="0" indent="0" algn="l" rtl="0">
              <a:spcBef>
                <a:spcPts val="1200"/>
              </a:spcBef>
              <a:spcAft>
                <a:spcPts val="0"/>
              </a:spcAft>
              <a:buNone/>
            </a:pPr>
            <a:r>
              <a:rPr lang="en" u="sng">
                <a:solidFill>
                  <a:srgbClr val="000000"/>
                </a:solidFill>
              </a:rPr>
              <a:t>Below Grade Level:</a:t>
            </a:r>
            <a:endParaRPr u="sng">
              <a:solidFill>
                <a:srgbClr val="000000"/>
              </a:solidFill>
            </a:endParaRPr>
          </a:p>
          <a:p>
            <a:pPr marL="0" lvl="0" indent="0" algn="l" rtl="0">
              <a:spcBef>
                <a:spcPts val="1200"/>
              </a:spcBef>
              <a:spcAft>
                <a:spcPts val="1200"/>
              </a:spcAft>
              <a:buNone/>
            </a:pPr>
            <a:r>
              <a:rPr lang="en">
                <a:solidFill>
                  <a:srgbClr val="000000"/>
                </a:solidFill>
              </a:rPr>
              <a:t>To support students who are performing below grade level, the assessment can be made less challenging by not using the screen to cover the strips. This way, students can continue to see the entire collection after more has been added/taken away. </a:t>
            </a:r>
            <a:endParaRPr>
              <a:solidFill>
                <a:srgbClr val="00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Shape 232"/>
        <p:cNvGrpSpPr/>
        <p:nvPr/>
      </p:nvGrpSpPr>
      <p:grpSpPr>
        <a:xfrm>
          <a:off x="0" y="0"/>
          <a:ext cx="0" cy="0"/>
          <a:chOff x="0" y="0"/>
          <a:chExt cx="0" cy="0"/>
        </a:xfrm>
      </p:grpSpPr>
      <p:sp>
        <p:nvSpPr>
          <p:cNvPr id="233" name="Google Shape;233;p41"/>
          <p:cNvSpPr txBox="1">
            <a:spLocks noGrp="1"/>
          </p:cNvSpPr>
          <p:nvPr>
            <p:ph type="title"/>
          </p:nvPr>
        </p:nvSpPr>
        <p:spPr>
          <a:xfrm>
            <a:off x="490250" y="526350"/>
            <a:ext cx="8349000" cy="4090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5300"/>
              <a:t>Activities</a:t>
            </a:r>
            <a:endParaRPr sz="5300"/>
          </a:p>
        </p:txBody>
      </p:sp>
      <p:pic>
        <p:nvPicPr>
          <p:cNvPr id="234" name="Google Shape;234;p41" descr="String Bead Abacus STUDENT 20 beads 10mm 1pc – Promoni's"/>
          <p:cNvPicPr preferRelativeResize="0"/>
          <p:nvPr/>
        </p:nvPicPr>
        <p:blipFill>
          <a:blip r:embed="rId3">
            <a:alphaModFix/>
          </a:blip>
          <a:stretch>
            <a:fillRect/>
          </a:stretch>
        </p:blipFill>
        <p:spPr>
          <a:xfrm>
            <a:off x="490250" y="434550"/>
            <a:ext cx="1714500" cy="1714500"/>
          </a:xfrm>
          <a:prstGeom prst="rect">
            <a:avLst/>
          </a:prstGeom>
          <a:noFill/>
          <a:ln>
            <a:noFill/>
          </a:ln>
        </p:spPr>
      </p:pic>
      <p:pic>
        <p:nvPicPr>
          <p:cNvPr id="235" name="Google Shape;235;p41"/>
          <p:cNvPicPr preferRelativeResize="0"/>
          <p:nvPr/>
        </p:nvPicPr>
        <p:blipFill>
          <a:blip r:embed="rId4">
            <a:alphaModFix/>
          </a:blip>
          <a:stretch>
            <a:fillRect/>
          </a:stretch>
        </p:blipFill>
        <p:spPr>
          <a:xfrm>
            <a:off x="6564400" y="2571750"/>
            <a:ext cx="2424924" cy="24249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311700" y="501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Math Standard and Grade Level cont. </a:t>
            </a:r>
            <a:endParaRPr/>
          </a:p>
        </p:txBody>
      </p:sp>
      <p:sp>
        <p:nvSpPr>
          <p:cNvPr id="68" name="Google Shape;68;p15"/>
          <p:cNvSpPr txBox="1">
            <a:spLocks noGrp="1"/>
          </p:cNvSpPr>
          <p:nvPr>
            <p:ph type="body" idx="1"/>
          </p:nvPr>
        </p:nvSpPr>
        <p:spPr>
          <a:xfrm>
            <a:off x="311700" y="519350"/>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00" b="1">
                <a:solidFill>
                  <a:schemeClr val="dk1"/>
                </a:solidFill>
              </a:rPr>
              <a:t>Overview of 2 weeks:</a:t>
            </a:r>
            <a:endParaRPr sz="1600" b="1">
              <a:solidFill>
                <a:schemeClr val="dk1"/>
              </a:solidFill>
            </a:endParaRPr>
          </a:p>
          <a:p>
            <a:pPr marL="0" lvl="0" indent="0" algn="l" rtl="0">
              <a:spcBef>
                <a:spcPts val="1200"/>
              </a:spcBef>
              <a:spcAft>
                <a:spcPts val="1200"/>
              </a:spcAft>
              <a:buNone/>
            </a:pPr>
            <a:endParaRPr sz="1600"/>
          </a:p>
        </p:txBody>
      </p:sp>
      <p:graphicFrame>
        <p:nvGraphicFramePr>
          <p:cNvPr id="69" name="Google Shape;69;p15"/>
          <p:cNvGraphicFramePr/>
          <p:nvPr/>
        </p:nvGraphicFramePr>
        <p:xfrm>
          <a:off x="311700" y="869600"/>
          <a:ext cx="8429900" cy="4590101"/>
        </p:xfrm>
        <a:graphic>
          <a:graphicData uri="http://schemas.openxmlformats.org/drawingml/2006/table">
            <a:tbl>
              <a:tblPr>
                <a:noFill/>
                <a:tableStyleId>{235375FB-D8CC-4616-BBEE-23C66C250ED0}</a:tableStyleId>
              </a:tblPr>
              <a:tblGrid>
                <a:gridCol w="4214950">
                  <a:extLst>
                    <a:ext uri="{9D8B030D-6E8A-4147-A177-3AD203B41FA5}">
                      <a16:colId xmlns:a16="http://schemas.microsoft.com/office/drawing/2014/main" val="20000"/>
                    </a:ext>
                  </a:extLst>
                </a:gridCol>
                <a:gridCol w="4214950">
                  <a:extLst>
                    <a:ext uri="{9D8B030D-6E8A-4147-A177-3AD203B41FA5}">
                      <a16:colId xmlns:a16="http://schemas.microsoft.com/office/drawing/2014/main" val="20001"/>
                    </a:ext>
                  </a:extLst>
                </a:gridCol>
              </a:tblGrid>
              <a:tr h="302175">
                <a:tc>
                  <a:txBody>
                    <a:bodyPr/>
                    <a:lstStyle/>
                    <a:p>
                      <a:pPr marL="0" lvl="0" indent="0" algn="l" rtl="0">
                        <a:spcBef>
                          <a:spcPts val="0"/>
                        </a:spcBef>
                        <a:spcAft>
                          <a:spcPts val="0"/>
                        </a:spcAft>
                        <a:buNone/>
                      </a:pPr>
                      <a:r>
                        <a:rPr lang="en"/>
                        <a:t>Week 1</a:t>
                      </a:r>
                      <a:endParaRPr/>
                    </a:p>
                  </a:txBody>
                  <a:tcPr marL="91425" marR="91425" marT="91425" marB="91425"/>
                </a:tc>
                <a:tc>
                  <a:txBody>
                    <a:bodyPr/>
                    <a:lstStyle/>
                    <a:p>
                      <a:pPr marL="0" lvl="0" indent="0" algn="l" rtl="0">
                        <a:spcBef>
                          <a:spcPts val="0"/>
                        </a:spcBef>
                        <a:spcAft>
                          <a:spcPts val="0"/>
                        </a:spcAft>
                        <a:buNone/>
                      </a:pPr>
                      <a:r>
                        <a:rPr lang="en"/>
                        <a:t>Week 2</a:t>
                      </a:r>
                      <a:endParaRPr/>
                    </a:p>
                  </a:txBody>
                  <a:tcPr marL="91425" marR="91425" marT="91425" marB="91425"/>
                </a:tc>
                <a:extLst>
                  <a:ext uri="{0D108BD9-81ED-4DB2-BD59-A6C34878D82A}">
                    <a16:rowId xmlns:a16="http://schemas.microsoft.com/office/drawing/2014/main" val="10000"/>
                  </a:ext>
                </a:extLst>
              </a:tr>
              <a:tr h="3138250">
                <a:tc>
                  <a:txBody>
                    <a:bodyPr/>
                    <a:lstStyle/>
                    <a:p>
                      <a:pPr marL="0" lvl="0" indent="0" algn="l" rtl="0">
                        <a:lnSpc>
                          <a:spcPct val="100000"/>
                        </a:lnSpc>
                        <a:spcBef>
                          <a:spcPts val="0"/>
                        </a:spcBef>
                        <a:spcAft>
                          <a:spcPts val="0"/>
                        </a:spcAft>
                        <a:buNone/>
                      </a:pPr>
                      <a:r>
                        <a:rPr lang="en" sz="1300" b="1">
                          <a:solidFill>
                            <a:schemeClr val="dk1"/>
                          </a:solidFill>
                          <a:latin typeface="Proxima Nova"/>
                          <a:ea typeface="Proxima Nova"/>
                          <a:cs typeface="Proxima Nova"/>
                          <a:sym typeface="Proxima Nova"/>
                        </a:rPr>
                        <a:t>1.NBT.A. Number &amp; Operations in Base Ten: Extend the counting sequence</a:t>
                      </a:r>
                      <a:endParaRPr sz="1300" b="1">
                        <a:solidFill>
                          <a:schemeClr val="dk1"/>
                        </a:solidFill>
                        <a:latin typeface="Proxima Nova"/>
                        <a:ea typeface="Proxima Nova"/>
                        <a:cs typeface="Proxima Nova"/>
                        <a:sym typeface="Proxima Nova"/>
                      </a:endParaRPr>
                    </a:p>
                    <a:p>
                      <a:pPr marL="0" lvl="0" indent="0" algn="l" rtl="0">
                        <a:lnSpc>
                          <a:spcPct val="100000"/>
                        </a:lnSpc>
                        <a:spcBef>
                          <a:spcPts val="1200"/>
                        </a:spcBef>
                        <a:spcAft>
                          <a:spcPts val="0"/>
                        </a:spcAft>
                        <a:buNone/>
                      </a:pPr>
                      <a:r>
                        <a:rPr lang="en" sz="1300" u="sng">
                          <a:solidFill>
                            <a:schemeClr val="dk1"/>
                          </a:solidFill>
                          <a:latin typeface="Proxima Nova"/>
                          <a:ea typeface="Proxima Nova"/>
                          <a:cs typeface="Proxima Nova"/>
                          <a:sym typeface="Proxima Nova"/>
                        </a:rPr>
                        <a:t>Informal Assessment:</a:t>
                      </a:r>
                      <a:r>
                        <a:rPr lang="en" sz="1300">
                          <a:solidFill>
                            <a:schemeClr val="dk1"/>
                          </a:solidFill>
                          <a:latin typeface="Proxima Nova"/>
                          <a:ea typeface="Proxima Nova"/>
                          <a:cs typeface="Proxima Nova"/>
                          <a:sym typeface="Proxima Nova"/>
                        </a:rPr>
                        <a:t> Task Group A3.1 - Forward Number Sequences</a:t>
                      </a:r>
                      <a:endParaRPr sz="1300">
                        <a:solidFill>
                          <a:schemeClr val="dk1"/>
                        </a:solidFill>
                        <a:latin typeface="Proxima Nova"/>
                        <a:ea typeface="Proxima Nova"/>
                        <a:cs typeface="Proxima Nova"/>
                        <a:sym typeface="Proxima Nova"/>
                      </a:endParaRPr>
                    </a:p>
                    <a:p>
                      <a:pPr marL="0" lvl="0" indent="0" algn="l" rtl="0">
                        <a:lnSpc>
                          <a:spcPct val="100000"/>
                        </a:lnSpc>
                        <a:spcBef>
                          <a:spcPts val="1200"/>
                        </a:spcBef>
                        <a:spcAft>
                          <a:spcPts val="0"/>
                        </a:spcAft>
                        <a:buNone/>
                      </a:pPr>
                      <a:r>
                        <a:rPr lang="en" sz="1300" u="sng">
                          <a:solidFill>
                            <a:schemeClr val="dk1"/>
                          </a:solidFill>
                          <a:latin typeface="Proxima Nova"/>
                          <a:ea typeface="Proxima Nova"/>
                          <a:cs typeface="Proxima Nova"/>
                          <a:sym typeface="Proxima Nova"/>
                        </a:rPr>
                        <a:t>Activities:</a:t>
                      </a:r>
                      <a:endParaRPr sz="1300" u="sng">
                        <a:solidFill>
                          <a:schemeClr val="dk1"/>
                        </a:solidFill>
                        <a:latin typeface="Proxima Nova"/>
                        <a:ea typeface="Proxima Nova"/>
                        <a:cs typeface="Proxima Nova"/>
                        <a:sym typeface="Proxima Nova"/>
                      </a:endParaRPr>
                    </a:p>
                    <a:p>
                      <a:pPr marL="457200" lvl="0" indent="-311150" algn="l" rtl="0">
                        <a:lnSpc>
                          <a:spcPct val="100000"/>
                        </a:lnSpc>
                        <a:spcBef>
                          <a:spcPts val="0"/>
                        </a:spcBef>
                        <a:spcAft>
                          <a:spcPts val="0"/>
                        </a:spcAft>
                        <a:buClr>
                          <a:schemeClr val="dk1"/>
                        </a:buClr>
                        <a:buSzPts val="1300"/>
                        <a:buFont typeface="Proxima Nova"/>
                        <a:buAutoNum type="arabicPeriod"/>
                      </a:pPr>
                      <a:r>
                        <a:rPr lang="en" sz="1300">
                          <a:solidFill>
                            <a:schemeClr val="dk1"/>
                          </a:solidFill>
                          <a:latin typeface="Proxima Nova"/>
                          <a:ea typeface="Proxima Nova"/>
                          <a:cs typeface="Proxima Nova"/>
                          <a:sym typeface="Proxima Nova"/>
                        </a:rPr>
                        <a:t>Toy Box (Adapted from IA 4.7, </a:t>
                      </a:r>
                      <a:r>
                        <a:rPr lang="en" sz="1300" i="1">
                          <a:solidFill>
                            <a:schemeClr val="dk1"/>
                          </a:solidFill>
                          <a:latin typeface="Proxima Nova"/>
                          <a:ea typeface="Proxima Nova"/>
                          <a:cs typeface="Proxima Nova"/>
                          <a:sym typeface="Proxima Nova"/>
                        </a:rPr>
                        <a:t>Teaching Number</a:t>
                      </a:r>
                      <a:r>
                        <a:rPr lang="en" sz="1300">
                          <a:solidFill>
                            <a:schemeClr val="dk1"/>
                          </a:solidFill>
                          <a:latin typeface="Proxima Nova"/>
                          <a:ea typeface="Proxima Nova"/>
                          <a:cs typeface="Proxima Nova"/>
                          <a:sym typeface="Proxima Nova"/>
                        </a:rPr>
                        <a:t>)</a:t>
                      </a:r>
                      <a:endParaRPr sz="1300">
                        <a:solidFill>
                          <a:schemeClr val="dk1"/>
                        </a:solidFill>
                        <a:latin typeface="Proxima Nova"/>
                        <a:ea typeface="Proxima Nova"/>
                        <a:cs typeface="Proxima Nova"/>
                        <a:sym typeface="Proxima Nova"/>
                      </a:endParaRPr>
                    </a:p>
                    <a:p>
                      <a:pPr marL="457200" lvl="0" indent="-311150" algn="l" rtl="0">
                        <a:lnSpc>
                          <a:spcPct val="100000"/>
                        </a:lnSpc>
                        <a:spcBef>
                          <a:spcPts val="0"/>
                        </a:spcBef>
                        <a:spcAft>
                          <a:spcPts val="0"/>
                        </a:spcAft>
                        <a:buClr>
                          <a:schemeClr val="dk1"/>
                        </a:buClr>
                        <a:buSzPts val="1300"/>
                        <a:buFont typeface="Proxima Nova"/>
                        <a:buAutoNum type="arabicPeriod"/>
                      </a:pPr>
                      <a:r>
                        <a:rPr lang="en" sz="1300">
                          <a:solidFill>
                            <a:schemeClr val="dk1"/>
                          </a:solidFill>
                          <a:latin typeface="Proxima Nova"/>
                          <a:ea typeface="Proxima Nova"/>
                          <a:cs typeface="Proxima Nova"/>
                          <a:sym typeface="Proxima Nova"/>
                        </a:rPr>
                        <a:t>Race to 120</a:t>
                      </a:r>
                      <a:endParaRPr sz="1300">
                        <a:solidFill>
                          <a:schemeClr val="dk1"/>
                        </a:solidFill>
                        <a:latin typeface="Proxima Nova"/>
                        <a:ea typeface="Proxima Nova"/>
                        <a:cs typeface="Proxima Nova"/>
                        <a:sym typeface="Proxima Nova"/>
                      </a:endParaRPr>
                    </a:p>
                    <a:p>
                      <a:pPr marL="457200" lvl="0" indent="-311150" algn="l" rtl="0">
                        <a:lnSpc>
                          <a:spcPct val="100000"/>
                        </a:lnSpc>
                        <a:spcBef>
                          <a:spcPts val="0"/>
                        </a:spcBef>
                        <a:spcAft>
                          <a:spcPts val="0"/>
                        </a:spcAft>
                        <a:buClr>
                          <a:schemeClr val="dk1"/>
                        </a:buClr>
                        <a:buSzPts val="1300"/>
                        <a:buFont typeface="Proxima Nova"/>
                        <a:buAutoNum type="arabicPeriod"/>
                      </a:pPr>
                      <a:r>
                        <a:rPr lang="en" sz="1300">
                          <a:solidFill>
                            <a:schemeClr val="dk1"/>
                          </a:solidFill>
                          <a:latin typeface="Proxima Nova"/>
                          <a:ea typeface="Proxima Nova"/>
                          <a:cs typeface="Proxima Nova"/>
                          <a:sym typeface="Proxima Nova"/>
                        </a:rPr>
                        <a:t>Jack Hartman Counting Videos</a:t>
                      </a:r>
                      <a:endParaRPr sz="1300">
                        <a:solidFill>
                          <a:schemeClr val="dk1"/>
                        </a:solidFill>
                        <a:latin typeface="Proxima Nova"/>
                        <a:ea typeface="Proxima Nova"/>
                        <a:cs typeface="Proxima Nova"/>
                        <a:sym typeface="Proxima Nova"/>
                      </a:endParaRPr>
                    </a:p>
                    <a:p>
                      <a:pPr marL="0" lvl="0" indent="0" algn="l" rtl="0">
                        <a:lnSpc>
                          <a:spcPct val="100000"/>
                        </a:lnSpc>
                        <a:spcBef>
                          <a:spcPts val="0"/>
                        </a:spcBef>
                        <a:spcAft>
                          <a:spcPts val="0"/>
                        </a:spcAft>
                        <a:buNone/>
                      </a:pPr>
                      <a:r>
                        <a:rPr lang="en" sz="1300" u="sng">
                          <a:solidFill>
                            <a:schemeClr val="dk1"/>
                          </a:solidFill>
                          <a:latin typeface="Proxima Nova"/>
                          <a:ea typeface="Proxima Nova"/>
                          <a:cs typeface="Proxima Nova"/>
                          <a:sym typeface="Proxima Nova"/>
                        </a:rPr>
                        <a:t>Hallway Teaching:</a:t>
                      </a:r>
                      <a:endParaRPr sz="1300" u="sng">
                        <a:solidFill>
                          <a:schemeClr val="dk1"/>
                        </a:solidFill>
                        <a:latin typeface="Proxima Nova"/>
                        <a:ea typeface="Proxima Nova"/>
                        <a:cs typeface="Proxima Nova"/>
                        <a:sym typeface="Proxima Nova"/>
                      </a:endParaRPr>
                    </a:p>
                    <a:p>
                      <a:pPr marL="457200" lvl="0" indent="-311150" algn="l" rtl="0">
                        <a:lnSpc>
                          <a:spcPct val="100000"/>
                        </a:lnSpc>
                        <a:spcBef>
                          <a:spcPts val="0"/>
                        </a:spcBef>
                        <a:spcAft>
                          <a:spcPts val="0"/>
                        </a:spcAft>
                        <a:buClr>
                          <a:schemeClr val="dk1"/>
                        </a:buClr>
                        <a:buSzPts val="1300"/>
                        <a:buFont typeface="Proxima Nova"/>
                        <a:buAutoNum type="arabicPeriod"/>
                      </a:pPr>
                      <a:r>
                        <a:rPr lang="en" sz="1300">
                          <a:solidFill>
                            <a:schemeClr val="dk1"/>
                          </a:solidFill>
                          <a:latin typeface="Proxima Nova"/>
                          <a:ea typeface="Proxima Nova"/>
                          <a:cs typeface="Proxima Nova"/>
                          <a:sym typeface="Proxima Nova"/>
                        </a:rPr>
                        <a:t>Count Around (Adapted from IA 3.1)</a:t>
                      </a:r>
                      <a:endParaRPr sz="1300" i="1">
                        <a:solidFill>
                          <a:schemeClr val="dk1"/>
                        </a:solidFill>
                        <a:latin typeface="Proxima Nova"/>
                        <a:ea typeface="Proxima Nova"/>
                        <a:cs typeface="Proxima Nova"/>
                        <a:sym typeface="Proxima Nova"/>
                      </a:endParaRPr>
                    </a:p>
                    <a:p>
                      <a:pPr marL="457200" lvl="0" indent="-311150" algn="l" rtl="0">
                        <a:lnSpc>
                          <a:spcPct val="100000"/>
                        </a:lnSpc>
                        <a:spcBef>
                          <a:spcPts val="0"/>
                        </a:spcBef>
                        <a:spcAft>
                          <a:spcPts val="0"/>
                        </a:spcAft>
                        <a:buClr>
                          <a:schemeClr val="dk1"/>
                        </a:buClr>
                        <a:buSzPts val="1300"/>
                        <a:buFont typeface="Proxima Nova"/>
                        <a:buAutoNum type="arabicPeriod"/>
                      </a:pPr>
                      <a:r>
                        <a:rPr lang="en" sz="1300">
                          <a:solidFill>
                            <a:schemeClr val="dk1"/>
                          </a:solidFill>
                          <a:latin typeface="Proxima Nova"/>
                          <a:ea typeface="Proxima Nova"/>
                          <a:cs typeface="Proxima Nova"/>
                          <a:sym typeface="Proxima Nova"/>
                        </a:rPr>
                        <a:t>What Comes Next? (Adapted from IA 3.4)</a:t>
                      </a:r>
                      <a:endParaRPr sz="1300">
                        <a:solidFill>
                          <a:schemeClr val="dk1"/>
                        </a:solidFill>
                        <a:latin typeface="Proxima Nova"/>
                        <a:ea typeface="Proxima Nova"/>
                        <a:cs typeface="Proxima Nova"/>
                        <a:sym typeface="Proxima Nova"/>
                      </a:endParaRPr>
                    </a:p>
                    <a:p>
                      <a:pPr marL="457200" lvl="0" indent="-311150" algn="l" rtl="0">
                        <a:lnSpc>
                          <a:spcPct val="100000"/>
                        </a:lnSpc>
                        <a:spcBef>
                          <a:spcPts val="0"/>
                        </a:spcBef>
                        <a:spcAft>
                          <a:spcPts val="0"/>
                        </a:spcAft>
                        <a:buClr>
                          <a:schemeClr val="dk1"/>
                        </a:buClr>
                        <a:buSzPts val="1300"/>
                        <a:buFont typeface="Proxima Nova"/>
                        <a:buAutoNum type="arabicPeriod"/>
                      </a:pPr>
                      <a:r>
                        <a:rPr lang="en" sz="1300">
                          <a:solidFill>
                            <a:schemeClr val="dk1"/>
                          </a:solidFill>
                          <a:latin typeface="Proxima Nova"/>
                          <a:ea typeface="Proxima Nova"/>
                          <a:cs typeface="Proxima Nova"/>
                          <a:sym typeface="Proxima Nova"/>
                        </a:rPr>
                        <a:t>Counting to line up </a:t>
                      </a:r>
                      <a:endParaRPr sz="13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r>
                        <a:rPr lang="en" sz="1300" u="sng">
                          <a:solidFill>
                            <a:schemeClr val="dk1"/>
                          </a:solidFill>
                          <a:latin typeface="Proxima Nova"/>
                          <a:ea typeface="Proxima Nova"/>
                          <a:cs typeface="Proxima Nova"/>
                          <a:sym typeface="Proxima Nova"/>
                        </a:rPr>
                        <a:t>Performance Task:</a:t>
                      </a:r>
                      <a:r>
                        <a:rPr lang="en" sz="1300">
                          <a:solidFill>
                            <a:schemeClr val="dk1"/>
                          </a:solidFill>
                          <a:latin typeface="Proxima Nova"/>
                          <a:ea typeface="Proxima Nova"/>
                          <a:cs typeface="Proxima Nova"/>
                          <a:sym typeface="Proxima Nova"/>
                        </a:rPr>
                        <a:t> Students will create piece of art using a numeral between 100-120. Students will then work together to organize these numerals in the appropriate order on the wall.</a:t>
                      </a:r>
                      <a:endParaRPr sz="13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1200"/>
                        </a:spcAft>
                        <a:buClr>
                          <a:schemeClr val="dk1"/>
                        </a:buClr>
                        <a:buSzPts val="1100"/>
                        <a:buFont typeface="Arial"/>
                        <a:buNone/>
                      </a:pPr>
                      <a:endParaRPr sz="1300" u="sng">
                        <a:solidFill>
                          <a:schemeClr val="dk1"/>
                        </a:solidFill>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sz="1300" b="1">
                          <a:latin typeface="Proxima Nova"/>
                          <a:ea typeface="Proxima Nova"/>
                          <a:cs typeface="Proxima Nova"/>
                          <a:sym typeface="Proxima Nova"/>
                        </a:rPr>
                        <a:t>1.NBT.B.B. Number &amp; Operations in Base Ten: Understand place value. </a:t>
                      </a:r>
                      <a:endParaRPr sz="1300" b="1">
                        <a:latin typeface="Proxima Nova"/>
                        <a:ea typeface="Proxima Nova"/>
                        <a:cs typeface="Proxima Nova"/>
                        <a:sym typeface="Proxima Nova"/>
                      </a:endParaRPr>
                    </a:p>
                    <a:p>
                      <a:pPr marL="0" lvl="0" indent="0" algn="l" rtl="0">
                        <a:spcBef>
                          <a:spcPts val="0"/>
                        </a:spcBef>
                        <a:spcAft>
                          <a:spcPts val="0"/>
                        </a:spcAft>
                        <a:buNone/>
                      </a:pPr>
                      <a:endParaRPr sz="1300">
                        <a:latin typeface="Proxima Nova"/>
                        <a:ea typeface="Proxima Nova"/>
                        <a:cs typeface="Proxima Nova"/>
                        <a:sym typeface="Proxima Nova"/>
                      </a:endParaRPr>
                    </a:p>
                    <a:p>
                      <a:pPr marL="0" lvl="0" indent="0" algn="l" rtl="0">
                        <a:spcBef>
                          <a:spcPts val="0"/>
                        </a:spcBef>
                        <a:spcAft>
                          <a:spcPts val="0"/>
                        </a:spcAft>
                        <a:buNone/>
                      </a:pPr>
                      <a:r>
                        <a:rPr lang="en" sz="1300" u="sng">
                          <a:latin typeface="Proxima Nova"/>
                          <a:ea typeface="Proxima Nova"/>
                          <a:cs typeface="Proxima Nova"/>
                          <a:sym typeface="Proxima Nova"/>
                        </a:rPr>
                        <a:t>Informal Assessment:</a:t>
                      </a:r>
                      <a:r>
                        <a:rPr lang="en" sz="1300">
                          <a:latin typeface="Proxima Nova"/>
                          <a:ea typeface="Proxima Nova"/>
                          <a:cs typeface="Proxima Nova"/>
                          <a:sym typeface="Proxima Nova"/>
                        </a:rPr>
                        <a:t> Task Group A8.4 - Incrementing and Decrementing by Tens on and off the Decuple </a:t>
                      </a:r>
                      <a:endParaRPr sz="1300">
                        <a:latin typeface="Proxima Nova"/>
                        <a:ea typeface="Proxima Nova"/>
                        <a:cs typeface="Proxima Nova"/>
                        <a:sym typeface="Proxima Nova"/>
                      </a:endParaRPr>
                    </a:p>
                    <a:p>
                      <a:pPr marL="0" lvl="0" indent="0" algn="l" rtl="0">
                        <a:spcBef>
                          <a:spcPts val="0"/>
                        </a:spcBef>
                        <a:spcAft>
                          <a:spcPts val="0"/>
                        </a:spcAft>
                        <a:buNone/>
                      </a:pPr>
                      <a:endParaRPr sz="1300">
                        <a:latin typeface="Proxima Nova"/>
                        <a:ea typeface="Proxima Nova"/>
                        <a:cs typeface="Proxima Nova"/>
                        <a:sym typeface="Proxima Nova"/>
                      </a:endParaRPr>
                    </a:p>
                    <a:p>
                      <a:pPr marL="0" lvl="0" indent="0" algn="l" rtl="0">
                        <a:spcBef>
                          <a:spcPts val="0"/>
                        </a:spcBef>
                        <a:spcAft>
                          <a:spcPts val="0"/>
                        </a:spcAft>
                        <a:buNone/>
                      </a:pPr>
                      <a:r>
                        <a:rPr lang="en" sz="1300" u="sng">
                          <a:latin typeface="Proxima Nova"/>
                          <a:ea typeface="Proxima Nova"/>
                          <a:cs typeface="Proxima Nova"/>
                          <a:sym typeface="Proxima Nova"/>
                        </a:rPr>
                        <a:t>Activities: </a:t>
                      </a:r>
                      <a:endParaRPr sz="1300" u="sng">
                        <a:latin typeface="Proxima Nova"/>
                        <a:ea typeface="Proxima Nova"/>
                        <a:cs typeface="Proxima Nova"/>
                        <a:sym typeface="Proxima Nova"/>
                      </a:endParaRPr>
                    </a:p>
                    <a:p>
                      <a:pPr marL="457200" lvl="0" indent="-311150" algn="l" rtl="0">
                        <a:spcBef>
                          <a:spcPts val="0"/>
                        </a:spcBef>
                        <a:spcAft>
                          <a:spcPts val="0"/>
                        </a:spcAft>
                        <a:buSzPts val="1300"/>
                        <a:buFont typeface="Proxima Nova"/>
                        <a:buAutoNum type="arabicPeriod"/>
                      </a:pPr>
                      <a:r>
                        <a:rPr lang="en" sz="1300">
                          <a:latin typeface="Proxima Nova"/>
                          <a:ea typeface="Proxima Nova"/>
                          <a:cs typeface="Proxima Nova"/>
                          <a:sym typeface="Proxima Nova"/>
                        </a:rPr>
                        <a:t>Bead String with Ten Catcher </a:t>
                      </a:r>
                      <a:endParaRPr sz="1300">
                        <a:latin typeface="Proxima Nova"/>
                        <a:ea typeface="Proxima Nova"/>
                        <a:cs typeface="Proxima Nova"/>
                        <a:sym typeface="Proxima Nova"/>
                      </a:endParaRPr>
                    </a:p>
                    <a:p>
                      <a:pPr marL="457200" lvl="0" indent="-311150" algn="l" rtl="0">
                        <a:spcBef>
                          <a:spcPts val="0"/>
                        </a:spcBef>
                        <a:spcAft>
                          <a:spcPts val="0"/>
                        </a:spcAft>
                        <a:buSzPts val="1300"/>
                        <a:buFont typeface="Proxima Nova"/>
                        <a:buAutoNum type="arabicPeriod"/>
                      </a:pPr>
                      <a:r>
                        <a:rPr lang="en" sz="1300">
                          <a:latin typeface="Proxima Nova"/>
                          <a:ea typeface="Proxima Nova"/>
                          <a:cs typeface="Proxima Nova"/>
                          <a:sym typeface="Proxima Nova"/>
                        </a:rPr>
                        <a:t>Greater Than, Less Than, Equal to Game</a:t>
                      </a:r>
                      <a:endParaRPr sz="1300">
                        <a:latin typeface="Proxima Nova"/>
                        <a:ea typeface="Proxima Nova"/>
                        <a:cs typeface="Proxima Nova"/>
                        <a:sym typeface="Proxima Nova"/>
                      </a:endParaRPr>
                    </a:p>
                    <a:p>
                      <a:pPr marL="457200" lvl="0" indent="-311150" algn="l" rtl="0">
                        <a:spcBef>
                          <a:spcPts val="0"/>
                        </a:spcBef>
                        <a:spcAft>
                          <a:spcPts val="0"/>
                        </a:spcAft>
                        <a:buSzPts val="1300"/>
                        <a:buFont typeface="Proxima Nova"/>
                        <a:buAutoNum type="arabicPeriod"/>
                      </a:pPr>
                      <a:r>
                        <a:rPr lang="en" sz="1300">
                          <a:latin typeface="Proxima Nova"/>
                          <a:ea typeface="Proxima Nova"/>
                          <a:cs typeface="Proxima Nova"/>
                          <a:sym typeface="Proxima Nova"/>
                        </a:rPr>
                        <a:t>Place Value and Comparing Numbers Videos</a:t>
                      </a:r>
                      <a:endParaRPr sz="1300">
                        <a:latin typeface="Proxima Nova"/>
                        <a:ea typeface="Proxima Nova"/>
                        <a:cs typeface="Proxima Nova"/>
                        <a:sym typeface="Proxima Nova"/>
                      </a:endParaRPr>
                    </a:p>
                    <a:p>
                      <a:pPr marL="0" lvl="0" indent="0" algn="l" rtl="0">
                        <a:spcBef>
                          <a:spcPts val="0"/>
                        </a:spcBef>
                        <a:spcAft>
                          <a:spcPts val="0"/>
                        </a:spcAft>
                        <a:buNone/>
                      </a:pPr>
                      <a:r>
                        <a:rPr lang="en" sz="1300" u="sng">
                          <a:latin typeface="Proxima Nova"/>
                          <a:ea typeface="Proxima Nova"/>
                          <a:cs typeface="Proxima Nova"/>
                          <a:sym typeface="Proxima Nova"/>
                        </a:rPr>
                        <a:t>Hallway Teaching:</a:t>
                      </a:r>
                      <a:endParaRPr sz="1300" u="sng">
                        <a:latin typeface="Proxima Nova"/>
                        <a:ea typeface="Proxima Nova"/>
                        <a:cs typeface="Proxima Nova"/>
                        <a:sym typeface="Proxima Nova"/>
                      </a:endParaRPr>
                    </a:p>
                    <a:p>
                      <a:pPr marL="457200" lvl="0" indent="-311150" algn="l" rtl="0">
                        <a:spcBef>
                          <a:spcPts val="0"/>
                        </a:spcBef>
                        <a:spcAft>
                          <a:spcPts val="0"/>
                        </a:spcAft>
                        <a:buSzPts val="1300"/>
                        <a:buFont typeface="Proxima Nova"/>
                        <a:buAutoNum type="arabicPeriod"/>
                      </a:pPr>
                      <a:r>
                        <a:rPr lang="en" sz="1300">
                          <a:latin typeface="Proxima Nova"/>
                          <a:ea typeface="Proxima Nova"/>
                          <a:cs typeface="Proxima Nova"/>
                          <a:sym typeface="Proxima Nova"/>
                        </a:rPr>
                        <a:t>I’m thinking of a number… </a:t>
                      </a:r>
                      <a:endParaRPr sz="1300">
                        <a:latin typeface="Proxima Nova"/>
                        <a:ea typeface="Proxima Nova"/>
                        <a:cs typeface="Proxima Nova"/>
                        <a:sym typeface="Proxima Nova"/>
                      </a:endParaRPr>
                    </a:p>
                    <a:p>
                      <a:pPr marL="457200" lvl="0" indent="-311150" algn="l" rtl="0">
                        <a:spcBef>
                          <a:spcPts val="0"/>
                        </a:spcBef>
                        <a:spcAft>
                          <a:spcPts val="0"/>
                        </a:spcAft>
                        <a:buSzPts val="1300"/>
                        <a:buFont typeface="Proxima Nova"/>
                        <a:buAutoNum type="arabicPeriod"/>
                      </a:pPr>
                      <a:r>
                        <a:rPr lang="en" sz="1300">
                          <a:latin typeface="Proxima Nova"/>
                          <a:ea typeface="Proxima Nova"/>
                          <a:cs typeface="Proxima Nova"/>
                          <a:sym typeface="Proxima Nova"/>
                        </a:rPr>
                        <a:t>More or Less?</a:t>
                      </a:r>
                      <a:endParaRPr sz="1300">
                        <a:latin typeface="Proxima Nova"/>
                        <a:ea typeface="Proxima Nova"/>
                        <a:cs typeface="Proxima Nova"/>
                        <a:sym typeface="Proxima Nova"/>
                      </a:endParaRPr>
                    </a:p>
                    <a:p>
                      <a:pPr marL="457200" lvl="0" indent="-311150" algn="l" rtl="0">
                        <a:spcBef>
                          <a:spcPts val="0"/>
                        </a:spcBef>
                        <a:spcAft>
                          <a:spcPts val="0"/>
                        </a:spcAft>
                        <a:buSzPts val="1300"/>
                        <a:buFont typeface="Proxima Nova"/>
                        <a:buAutoNum type="arabicPeriod"/>
                      </a:pPr>
                      <a:r>
                        <a:rPr lang="en" sz="1300">
                          <a:latin typeface="Proxima Nova"/>
                          <a:ea typeface="Proxima Nova"/>
                          <a:cs typeface="Proxima Nova"/>
                          <a:sym typeface="Proxima Nova"/>
                        </a:rPr>
                        <a:t>What Number am I? </a:t>
                      </a:r>
                      <a:endParaRPr sz="1300">
                        <a:latin typeface="Proxima Nova"/>
                        <a:ea typeface="Proxima Nova"/>
                        <a:cs typeface="Proxima Nova"/>
                        <a:sym typeface="Proxima Nova"/>
                      </a:endParaRPr>
                    </a:p>
                    <a:p>
                      <a:pPr marL="0" lvl="0" indent="0" algn="l" rtl="0">
                        <a:spcBef>
                          <a:spcPts val="0"/>
                        </a:spcBef>
                        <a:spcAft>
                          <a:spcPts val="0"/>
                        </a:spcAft>
                        <a:buNone/>
                      </a:pPr>
                      <a:r>
                        <a:rPr lang="en" sz="1300" u="sng">
                          <a:latin typeface="Proxima Nova"/>
                          <a:ea typeface="Proxima Nova"/>
                          <a:cs typeface="Proxima Nova"/>
                          <a:sym typeface="Proxima Nova"/>
                        </a:rPr>
                        <a:t>Performance Task: </a:t>
                      </a:r>
                      <a:r>
                        <a:rPr lang="en" sz="1300">
                          <a:latin typeface="Proxima Nova"/>
                          <a:ea typeface="Proxima Nova"/>
                          <a:cs typeface="Proxima Nova"/>
                          <a:sym typeface="Proxima Nova"/>
                        </a:rPr>
                        <a:t>Students will create a poster that includes writing and use of number Students will use this poster to compare two different animals using knowledge of place value and comparing two digit numbers using &lt;, =, &gt;</a:t>
                      </a:r>
                      <a:endParaRPr sz="1300">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239"/>
        <p:cNvGrpSpPr/>
        <p:nvPr/>
      </p:nvGrpSpPr>
      <p:grpSpPr>
        <a:xfrm>
          <a:off x="0" y="0"/>
          <a:ext cx="0" cy="0"/>
          <a:chOff x="0" y="0"/>
          <a:chExt cx="0" cy="0"/>
        </a:xfrm>
      </p:grpSpPr>
      <p:sp>
        <p:nvSpPr>
          <p:cNvPr id="240" name="Google Shape;240;p42"/>
          <p:cNvSpPr txBox="1">
            <a:spLocks noGrp="1"/>
          </p:cNvSpPr>
          <p:nvPr>
            <p:ph type="title"/>
          </p:nvPr>
        </p:nvSpPr>
        <p:spPr>
          <a:xfrm>
            <a:off x="0" y="0"/>
            <a:ext cx="88323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1920"/>
              <a:t>Activity 1: </a:t>
            </a:r>
            <a:endParaRPr sz="1920"/>
          </a:p>
        </p:txBody>
      </p:sp>
      <p:sp>
        <p:nvSpPr>
          <p:cNvPr id="241" name="Google Shape;241;p42"/>
          <p:cNvSpPr txBox="1">
            <a:spLocks noGrp="1"/>
          </p:cNvSpPr>
          <p:nvPr>
            <p:ph type="body" idx="1"/>
          </p:nvPr>
        </p:nvSpPr>
        <p:spPr>
          <a:xfrm>
            <a:off x="208275" y="484850"/>
            <a:ext cx="8520600" cy="4395300"/>
          </a:xfrm>
          <a:prstGeom prst="rect">
            <a:avLst/>
          </a:prstGeom>
        </p:spPr>
        <p:txBody>
          <a:bodyPr spcFirstLastPara="1" wrap="square" lIns="91425" tIns="91425" rIns="91425" bIns="91425" anchor="t" anchorCtr="0">
            <a:normAutofit fontScale="92500" lnSpcReduction="10000"/>
          </a:bodyPr>
          <a:lstStyle/>
          <a:p>
            <a:pPr marL="457200" lvl="0" indent="0" algn="l" rtl="0">
              <a:spcBef>
                <a:spcPts val="0"/>
              </a:spcBef>
              <a:spcAft>
                <a:spcPts val="0"/>
              </a:spcAft>
              <a:buNone/>
            </a:pPr>
            <a:r>
              <a:rPr lang="en" b="1" dirty="0">
                <a:solidFill>
                  <a:schemeClr val="dk1"/>
                </a:solidFill>
              </a:rPr>
              <a:t>Activity IA8.2: Bead String with Ten Catcher (</a:t>
            </a:r>
            <a:r>
              <a:rPr lang="en" b="1" i="1" dirty="0">
                <a:solidFill>
                  <a:schemeClr val="dk1"/>
                </a:solidFill>
              </a:rPr>
              <a:t>Teaching Number</a:t>
            </a:r>
            <a:r>
              <a:rPr lang="en" b="1" dirty="0">
                <a:solidFill>
                  <a:schemeClr val="dk1"/>
                </a:solidFill>
              </a:rPr>
              <a:t>, pg. 149)</a:t>
            </a:r>
            <a:endParaRPr b="1" dirty="0">
              <a:solidFill>
                <a:schemeClr val="dk1"/>
              </a:solidFill>
            </a:endParaRPr>
          </a:p>
          <a:p>
            <a:pPr marL="0" lvl="0" indent="0" algn="l" rtl="0">
              <a:spcBef>
                <a:spcPts val="1200"/>
              </a:spcBef>
              <a:spcAft>
                <a:spcPts val="0"/>
              </a:spcAft>
              <a:buNone/>
            </a:pPr>
            <a:r>
              <a:rPr lang="en" u="sng" dirty="0">
                <a:solidFill>
                  <a:schemeClr val="dk1"/>
                </a:solidFill>
              </a:rPr>
              <a:t>Intended learning: </a:t>
            </a:r>
            <a:r>
              <a:rPr lang="en" dirty="0">
                <a:solidFill>
                  <a:schemeClr val="dk1"/>
                </a:solidFill>
              </a:rPr>
              <a:t>Adding ten and tens to any number </a:t>
            </a:r>
            <a:endParaRPr dirty="0">
              <a:solidFill>
                <a:schemeClr val="dk1"/>
              </a:solidFill>
            </a:endParaRPr>
          </a:p>
          <a:p>
            <a:pPr marL="0" lvl="0" indent="0" algn="l" rtl="0">
              <a:spcBef>
                <a:spcPts val="1200"/>
              </a:spcBef>
              <a:spcAft>
                <a:spcPts val="0"/>
              </a:spcAft>
              <a:buNone/>
            </a:pPr>
            <a:r>
              <a:rPr lang="en" u="sng" dirty="0">
                <a:solidFill>
                  <a:schemeClr val="dk1"/>
                </a:solidFill>
              </a:rPr>
              <a:t>Materials: </a:t>
            </a:r>
            <a:r>
              <a:rPr lang="en" dirty="0">
                <a:solidFill>
                  <a:schemeClr val="dk1"/>
                </a:solidFill>
              </a:rPr>
              <a:t>String of 100 beads in alternating colors of lots of ten, tube or cloth to cover, chalk or white board for recording strategies. </a:t>
            </a:r>
            <a:endParaRPr dirty="0">
              <a:solidFill>
                <a:schemeClr val="dk1"/>
              </a:solidFill>
            </a:endParaRPr>
          </a:p>
          <a:p>
            <a:pPr marL="0" lvl="0" indent="0" algn="l" rtl="0">
              <a:spcBef>
                <a:spcPts val="1200"/>
              </a:spcBef>
              <a:spcAft>
                <a:spcPts val="0"/>
              </a:spcAft>
              <a:buNone/>
            </a:pPr>
            <a:r>
              <a:rPr lang="en" u="sng" dirty="0">
                <a:solidFill>
                  <a:schemeClr val="dk1"/>
                </a:solidFill>
              </a:rPr>
              <a:t>Procedure:</a:t>
            </a:r>
            <a:endParaRPr u="sng" dirty="0">
              <a:solidFill>
                <a:schemeClr val="dk1"/>
              </a:solidFill>
            </a:endParaRPr>
          </a:p>
          <a:p>
            <a:pPr marL="457200" lvl="0" indent="-323056" algn="l" rtl="0">
              <a:spcBef>
                <a:spcPts val="1200"/>
              </a:spcBef>
              <a:spcAft>
                <a:spcPts val="0"/>
              </a:spcAft>
              <a:buClr>
                <a:schemeClr val="dk1"/>
              </a:buClr>
              <a:buSzPct val="100000"/>
              <a:buChar char="●"/>
            </a:pPr>
            <a:r>
              <a:rPr lang="en" sz="1750" dirty="0">
                <a:solidFill>
                  <a:schemeClr val="dk1"/>
                </a:solidFill>
              </a:rPr>
              <a:t>Use with students in small groups or whole class. </a:t>
            </a:r>
            <a:endParaRPr sz="1750" dirty="0">
              <a:solidFill>
                <a:schemeClr val="dk1"/>
              </a:solidFill>
            </a:endParaRPr>
          </a:p>
          <a:p>
            <a:pPr marL="457200" lvl="0" indent="-323056" algn="l" rtl="0">
              <a:spcBef>
                <a:spcPts val="0"/>
              </a:spcBef>
              <a:spcAft>
                <a:spcPts val="0"/>
              </a:spcAft>
              <a:buClr>
                <a:schemeClr val="dk1"/>
              </a:buClr>
              <a:buSzPct val="100000"/>
              <a:buChar char="●"/>
            </a:pPr>
            <a:r>
              <a:rPr lang="en" sz="1750" dirty="0">
                <a:solidFill>
                  <a:schemeClr val="dk1"/>
                </a:solidFill>
              </a:rPr>
              <a:t>Show the students the first collection of beads (10 red beads) then cover it with a cloth. Ask, “How many beads are there?” (10) </a:t>
            </a:r>
            <a:endParaRPr sz="1750" dirty="0">
              <a:solidFill>
                <a:schemeClr val="dk1"/>
              </a:solidFill>
            </a:endParaRPr>
          </a:p>
          <a:p>
            <a:pPr marL="457200" lvl="0" indent="-323056" algn="l" rtl="0">
              <a:spcBef>
                <a:spcPts val="0"/>
              </a:spcBef>
              <a:spcAft>
                <a:spcPts val="0"/>
              </a:spcAft>
              <a:buClr>
                <a:schemeClr val="dk1"/>
              </a:buClr>
              <a:buSzPct val="100000"/>
              <a:buChar char="●"/>
            </a:pPr>
            <a:r>
              <a:rPr lang="en" sz="1750" dirty="0">
                <a:solidFill>
                  <a:schemeClr val="dk1"/>
                </a:solidFill>
              </a:rPr>
              <a:t>Slide a second collection of beads next to the first, but leaving it uncovered. Ask “How many beads are there in all” (20). “How did you know?” </a:t>
            </a:r>
            <a:endParaRPr sz="1750" dirty="0">
              <a:solidFill>
                <a:schemeClr val="dk1"/>
              </a:solidFill>
            </a:endParaRPr>
          </a:p>
          <a:p>
            <a:pPr marL="914400" lvl="1" indent="-323056" algn="l" rtl="0">
              <a:spcBef>
                <a:spcPts val="0"/>
              </a:spcBef>
              <a:spcAft>
                <a:spcPts val="0"/>
              </a:spcAft>
              <a:buClr>
                <a:schemeClr val="dk1"/>
              </a:buClr>
              <a:buSzPct val="100000"/>
              <a:buChar char="○"/>
            </a:pPr>
            <a:r>
              <a:rPr lang="en" sz="1750" dirty="0">
                <a:solidFill>
                  <a:schemeClr val="dk1"/>
                </a:solidFill>
              </a:rPr>
              <a:t>Listen to the strategies each student used to get 20 beads in all and record on the white board. </a:t>
            </a:r>
            <a:endParaRPr sz="1750" dirty="0">
              <a:solidFill>
                <a:schemeClr val="dk1"/>
              </a:solidFill>
            </a:endParaRPr>
          </a:p>
          <a:p>
            <a:pPr marL="457200" lvl="0" indent="-323056" algn="l" rtl="0">
              <a:spcBef>
                <a:spcPts val="0"/>
              </a:spcBef>
              <a:spcAft>
                <a:spcPts val="0"/>
              </a:spcAft>
              <a:buClr>
                <a:schemeClr val="dk1"/>
              </a:buClr>
              <a:buSzPct val="100000"/>
              <a:buChar char="●"/>
            </a:pPr>
            <a:r>
              <a:rPr lang="en" sz="1750" dirty="0">
                <a:solidFill>
                  <a:schemeClr val="dk1"/>
                </a:solidFill>
              </a:rPr>
              <a:t>Continue to add or subtract collections of beads. </a:t>
            </a:r>
            <a:endParaRPr sz="1750" dirty="0">
              <a:solidFill>
                <a:schemeClr val="dk1"/>
              </a:solidFill>
            </a:endParaRPr>
          </a:p>
          <a:p>
            <a:pPr marL="0" lvl="0" indent="0" algn="l" rtl="0">
              <a:spcBef>
                <a:spcPts val="1200"/>
              </a:spcBef>
              <a:spcAft>
                <a:spcPts val="0"/>
              </a:spcAft>
              <a:buNone/>
            </a:pPr>
            <a:endParaRPr dirty="0">
              <a:solidFill>
                <a:schemeClr val="dk1"/>
              </a:solidFill>
            </a:endParaRPr>
          </a:p>
          <a:p>
            <a:pPr marL="0" lvl="0" indent="0" algn="l" rtl="0">
              <a:spcBef>
                <a:spcPts val="1200"/>
              </a:spcBef>
              <a:spcAft>
                <a:spcPts val="1200"/>
              </a:spcAft>
              <a:buNone/>
            </a:pPr>
            <a:endParaRPr dirty="0">
              <a:solidFill>
                <a:schemeClr val="dk1"/>
              </a:solidFill>
            </a:endParaRPr>
          </a:p>
        </p:txBody>
      </p:sp>
      <p:pic>
        <p:nvPicPr>
          <p:cNvPr id="242" name="Google Shape;242;p42" descr="Student Beadstring 1-100: Set of 10 with Round Beads - Web Exclusives | EAI  Education"/>
          <p:cNvPicPr preferRelativeResize="0"/>
          <p:nvPr/>
        </p:nvPicPr>
        <p:blipFill>
          <a:blip r:embed="rId3">
            <a:alphaModFix/>
          </a:blip>
          <a:stretch>
            <a:fillRect/>
          </a:stretch>
        </p:blipFill>
        <p:spPr>
          <a:xfrm>
            <a:off x="6595672" y="4101420"/>
            <a:ext cx="978844" cy="93875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246"/>
        <p:cNvGrpSpPr/>
        <p:nvPr/>
      </p:nvGrpSpPr>
      <p:grpSpPr>
        <a:xfrm>
          <a:off x="0" y="0"/>
          <a:ext cx="0" cy="0"/>
          <a:chOff x="0" y="0"/>
          <a:chExt cx="0" cy="0"/>
        </a:xfrm>
      </p:grpSpPr>
      <p:sp>
        <p:nvSpPr>
          <p:cNvPr id="247" name="Google Shape;247;p43"/>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900"/>
              <a:t>Activity 1: cont. </a:t>
            </a:r>
            <a:endParaRPr sz="1900"/>
          </a:p>
        </p:txBody>
      </p:sp>
      <p:sp>
        <p:nvSpPr>
          <p:cNvPr id="248" name="Google Shape;248;p43"/>
          <p:cNvSpPr txBox="1">
            <a:spLocks noGrp="1"/>
          </p:cNvSpPr>
          <p:nvPr>
            <p:ph type="body" idx="1"/>
          </p:nvPr>
        </p:nvSpPr>
        <p:spPr>
          <a:xfrm>
            <a:off x="96150" y="517175"/>
            <a:ext cx="8951700" cy="4466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Differentiated Instruction:</a:t>
            </a:r>
            <a:endParaRPr b="1">
              <a:solidFill>
                <a:schemeClr val="dk1"/>
              </a:solidFill>
            </a:endParaRPr>
          </a:p>
          <a:p>
            <a:pPr marL="0" lvl="0" indent="0" algn="l" rtl="0">
              <a:spcBef>
                <a:spcPts val="1200"/>
              </a:spcBef>
              <a:spcAft>
                <a:spcPts val="0"/>
              </a:spcAft>
              <a:buNone/>
            </a:pPr>
            <a:r>
              <a:rPr lang="en" u="sng">
                <a:solidFill>
                  <a:schemeClr val="dk1"/>
                </a:solidFill>
              </a:rPr>
              <a:t>Above Grade Level:</a:t>
            </a:r>
            <a:endParaRPr u="sng">
              <a:solidFill>
                <a:schemeClr val="dk1"/>
              </a:solidFill>
            </a:endParaRPr>
          </a:p>
          <a:p>
            <a:pPr marL="0" lvl="0" indent="0" algn="l" rtl="0">
              <a:spcBef>
                <a:spcPts val="1200"/>
              </a:spcBef>
              <a:spcAft>
                <a:spcPts val="0"/>
              </a:spcAft>
              <a:buNone/>
            </a:pPr>
            <a:r>
              <a:rPr lang="en">
                <a:solidFill>
                  <a:schemeClr val="dk1"/>
                </a:solidFill>
              </a:rPr>
              <a:t>To support students who are demonstrating skills above grade level, both collections can be screened/covered before asking how many there is and how they know. Additionally, several collections at once can be added to the groups to make it more challenging.</a:t>
            </a:r>
            <a:endParaRPr>
              <a:solidFill>
                <a:schemeClr val="dk1"/>
              </a:solidFill>
            </a:endParaRPr>
          </a:p>
          <a:p>
            <a:pPr marL="0" lvl="0" indent="0" algn="l" rtl="0">
              <a:spcBef>
                <a:spcPts val="1200"/>
              </a:spcBef>
              <a:spcAft>
                <a:spcPts val="0"/>
              </a:spcAft>
              <a:buNone/>
            </a:pPr>
            <a:r>
              <a:rPr lang="en" u="sng">
                <a:solidFill>
                  <a:schemeClr val="dk1"/>
                </a:solidFill>
              </a:rPr>
              <a:t>Below Grade Level:</a:t>
            </a:r>
            <a:endParaRPr u="sng">
              <a:solidFill>
                <a:schemeClr val="dk1"/>
              </a:solidFill>
            </a:endParaRPr>
          </a:p>
          <a:p>
            <a:pPr marL="0" lvl="0" indent="0" algn="l" rtl="0">
              <a:spcBef>
                <a:spcPts val="1200"/>
              </a:spcBef>
              <a:spcAft>
                <a:spcPts val="0"/>
              </a:spcAft>
              <a:buNone/>
            </a:pPr>
            <a:r>
              <a:rPr lang="en">
                <a:solidFill>
                  <a:schemeClr val="dk1"/>
                </a:solidFill>
              </a:rPr>
              <a:t>To support students who are demonstrating skills below grade level, the teacher can put the screen away and just have students look at both collections at one time to figure out how many there are. </a:t>
            </a:r>
            <a:endParaRPr>
              <a:solidFill>
                <a:schemeClr val="dk1"/>
              </a:solidFill>
            </a:endParaRPr>
          </a:p>
          <a:p>
            <a:pPr marL="0" lvl="0" indent="0" algn="l" rtl="0">
              <a:spcBef>
                <a:spcPts val="1200"/>
              </a:spcBef>
              <a:spcAft>
                <a:spcPts val="1200"/>
              </a:spcAft>
              <a:buNone/>
            </a:pPr>
            <a:endParaRPr u="sng">
              <a:solidFill>
                <a:schemeClr val="dk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252"/>
        <p:cNvGrpSpPr/>
        <p:nvPr/>
      </p:nvGrpSpPr>
      <p:grpSpPr>
        <a:xfrm>
          <a:off x="0" y="0"/>
          <a:ext cx="0" cy="0"/>
          <a:chOff x="0" y="0"/>
          <a:chExt cx="0" cy="0"/>
        </a:xfrm>
      </p:grpSpPr>
      <p:sp>
        <p:nvSpPr>
          <p:cNvPr id="253" name="Google Shape;253;p44"/>
          <p:cNvSpPr txBox="1">
            <a:spLocks noGrp="1"/>
          </p:cNvSpPr>
          <p:nvPr>
            <p:ph type="title"/>
          </p:nvPr>
        </p:nvSpPr>
        <p:spPr>
          <a:xfrm>
            <a:off x="0" y="0"/>
            <a:ext cx="88323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1900"/>
              <a:t>Activity 2:</a:t>
            </a:r>
            <a:endParaRPr sz="1900"/>
          </a:p>
        </p:txBody>
      </p:sp>
      <p:sp>
        <p:nvSpPr>
          <p:cNvPr id="254" name="Google Shape;254;p44"/>
          <p:cNvSpPr txBox="1">
            <a:spLocks noGrp="1"/>
          </p:cNvSpPr>
          <p:nvPr>
            <p:ph type="body" idx="1"/>
          </p:nvPr>
        </p:nvSpPr>
        <p:spPr>
          <a:xfrm>
            <a:off x="96200" y="393300"/>
            <a:ext cx="4863900" cy="4750200"/>
          </a:xfrm>
          <a:prstGeom prst="rect">
            <a:avLst/>
          </a:prstGeom>
        </p:spPr>
        <p:txBody>
          <a:bodyPr spcFirstLastPara="1" wrap="square" lIns="91425" tIns="91425" rIns="91425" bIns="91425" anchor="t" anchorCtr="0">
            <a:normAutofit fontScale="25000" lnSpcReduction="20000"/>
          </a:bodyPr>
          <a:lstStyle/>
          <a:p>
            <a:pPr marL="0" lvl="0" indent="0" algn="ctr" rtl="0">
              <a:spcBef>
                <a:spcPts val="0"/>
              </a:spcBef>
              <a:spcAft>
                <a:spcPts val="0"/>
              </a:spcAft>
              <a:buNone/>
            </a:pPr>
            <a:r>
              <a:rPr lang="en" sz="7249" b="1">
                <a:solidFill>
                  <a:schemeClr val="dk1"/>
                </a:solidFill>
              </a:rPr>
              <a:t>Greater than, less than, equal to game</a:t>
            </a:r>
            <a:endParaRPr sz="7249" b="1">
              <a:solidFill>
                <a:schemeClr val="dk1"/>
              </a:solidFill>
            </a:endParaRPr>
          </a:p>
          <a:p>
            <a:pPr marL="0" lvl="0" indent="0" algn="l" rtl="0">
              <a:spcBef>
                <a:spcPts val="1200"/>
              </a:spcBef>
              <a:spcAft>
                <a:spcPts val="0"/>
              </a:spcAft>
              <a:buNone/>
            </a:pPr>
            <a:r>
              <a:rPr lang="en" sz="6049" u="sng">
                <a:solidFill>
                  <a:schemeClr val="dk1"/>
                </a:solidFill>
              </a:rPr>
              <a:t>Intended Learning:</a:t>
            </a:r>
            <a:r>
              <a:rPr lang="en" sz="6049">
                <a:solidFill>
                  <a:schemeClr val="dk1"/>
                </a:solidFill>
              </a:rPr>
              <a:t> Comparing two digit numbers using the greater than, less than, and equal to signs. </a:t>
            </a:r>
            <a:endParaRPr sz="6049">
              <a:solidFill>
                <a:schemeClr val="dk1"/>
              </a:solidFill>
            </a:endParaRPr>
          </a:p>
          <a:p>
            <a:pPr marL="0" lvl="0" indent="0" algn="l" rtl="0">
              <a:spcBef>
                <a:spcPts val="1200"/>
              </a:spcBef>
              <a:spcAft>
                <a:spcPts val="0"/>
              </a:spcAft>
              <a:buNone/>
            </a:pPr>
            <a:r>
              <a:rPr lang="en" sz="6049" u="sng">
                <a:solidFill>
                  <a:schemeClr val="dk1"/>
                </a:solidFill>
              </a:rPr>
              <a:t>Materials: </a:t>
            </a:r>
            <a:r>
              <a:rPr lang="en" sz="6049">
                <a:solidFill>
                  <a:schemeClr val="dk1"/>
                </a:solidFill>
              </a:rPr>
              <a:t>Two dice, worksheet </a:t>
            </a:r>
            <a:endParaRPr sz="6049">
              <a:solidFill>
                <a:schemeClr val="dk1"/>
              </a:solidFill>
            </a:endParaRPr>
          </a:p>
          <a:p>
            <a:pPr marL="0" lvl="0" indent="0" algn="l" rtl="0">
              <a:spcBef>
                <a:spcPts val="1200"/>
              </a:spcBef>
              <a:spcAft>
                <a:spcPts val="0"/>
              </a:spcAft>
              <a:buNone/>
            </a:pPr>
            <a:r>
              <a:rPr lang="en" sz="6049" u="sng">
                <a:solidFill>
                  <a:schemeClr val="dk1"/>
                </a:solidFill>
              </a:rPr>
              <a:t>Procedure: </a:t>
            </a:r>
            <a:endParaRPr sz="6049" u="sng">
              <a:solidFill>
                <a:schemeClr val="dk1"/>
              </a:solidFill>
            </a:endParaRPr>
          </a:p>
          <a:p>
            <a:pPr marL="457200" lvl="0" indent="-324638" algn="l" rtl="0">
              <a:spcBef>
                <a:spcPts val="1200"/>
              </a:spcBef>
              <a:spcAft>
                <a:spcPts val="0"/>
              </a:spcAft>
              <a:buClr>
                <a:schemeClr val="dk1"/>
              </a:buClr>
              <a:buSzPct val="100000"/>
              <a:buChar char="●"/>
            </a:pPr>
            <a:r>
              <a:rPr lang="en" sz="6049">
                <a:solidFill>
                  <a:schemeClr val="dk1"/>
                </a:solidFill>
              </a:rPr>
              <a:t>Get students into pairs of two and provide them with two dice and a worksheet. </a:t>
            </a:r>
            <a:endParaRPr sz="6049">
              <a:solidFill>
                <a:schemeClr val="dk1"/>
              </a:solidFill>
            </a:endParaRPr>
          </a:p>
          <a:p>
            <a:pPr marL="457200" lvl="0" indent="-324638" algn="l" rtl="0">
              <a:spcBef>
                <a:spcPts val="0"/>
              </a:spcBef>
              <a:spcAft>
                <a:spcPts val="0"/>
              </a:spcAft>
              <a:buClr>
                <a:schemeClr val="dk1"/>
              </a:buClr>
              <a:buSzPct val="100000"/>
              <a:buChar char="●"/>
            </a:pPr>
            <a:r>
              <a:rPr lang="en" sz="6049">
                <a:solidFill>
                  <a:schemeClr val="dk1"/>
                </a:solidFill>
              </a:rPr>
              <a:t>Explain that the pair will take turns rolling the two dice in order to get a two digit number to record on the worksheet. (EX: roll one dice- 3, roll the next dice-6, your number is 36)</a:t>
            </a:r>
            <a:endParaRPr sz="6049">
              <a:solidFill>
                <a:schemeClr val="dk1"/>
              </a:solidFill>
            </a:endParaRPr>
          </a:p>
          <a:p>
            <a:pPr marL="457200" lvl="0" indent="-324638" algn="l" rtl="0">
              <a:spcBef>
                <a:spcPts val="0"/>
              </a:spcBef>
              <a:spcAft>
                <a:spcPts val="0"/>
              </a:spcAft>
              <a:buClr>
                <a:schemeClr val="dk1"/>
              </a:buClr>
              <a:buSzPct val="100000"/>
              <a:buChar char="●"/>
            </a:pPr>
            <a:r>
              <a:rPr lang="en" sz="6049">
                <a:solidFill>
                  <a:schemeClr val="dk1"/>
                </a:solidFill>
              </a:rPr>
              <a:t>The students will look at each of their numbers and decide together which number is greater. They will record the correct symbol on the worksheet and then record who won the round. </a:t>
            </a:r>
            <a:endParaRPr sz="6049">
              <a:solidFill>
                <a:schemeClr val="dk1"/>
              </a:solidFill>
            </a:endParaRPr>
          </a:p>
          <a:p>
            <a:pPr marL="457200" lvl="0" indent="-324638" algn="l" rtl="0">
              <a:spcBef>
                <a:spcPts val="0"/>
              </a:spcBef>
              <a:spcAft>
                <a:spcPts val="0"/>
              </a:spcAft>
              <a:buClr>
                <a:schemeClr val="dk1"/>
              </a:buClr>
              <a:buSzPct val="100000"/>
              <a:buChar char="●"/>
            </a:pPr>
            <a:r>
              <a:rPr lang="en" sz="6049">
                <a:solidFill>
                  <a:schemeClr val="dk1"/>
                </a:solidFill>
              </a:rPr>
              <a:t>Winner= who has the greater number </a:t>
            </a:r>
            <a:endParaRPr sz="6049">
              <a:solidFill>
                <a:schemeClr val="dk1"/>
              </a:solidFill>
            </a:endParaRPr>
          </a:p>
          <a:p>
            <a:pPr marL="0" lvl="0" indent="0" algn="l" rtl="0">
              <a:spcBef>
                <a:spcPts val="1200"/>
              </a:spcBef>
              <a:spcAft>
                <a:spcPts val="1200"/>
              </a:spcAft>
              <a:buNone/>
            </a:pPr>
            <a:endParaRPr/>
          </a:p>
        </p:txBody>
      </p:sp>
      <p:pic>
        <p:nvPicPr>
          <p:cNvPr id="255" name="Google Shape;255;p44"/>
          <p:cNvPicPr preferRelativeResize="0"/>
          <p:nvPr/>
        </p:nvPicPr>
        <p:blipFill rotWithShape="1">
          <a:blip r:embed="rId3">
            <a:alphaModFix/>
          </a:blip>
          <a:srcRect t="28258"/>
          <a:stretch/>
        </p:blipFill>
        <p:spPr>
          <a:xfrm>
            <a:off x="5142375" y="1481500"/>
            <a:ext cx="3923825" cy="3407950"/>
          </a:xfrm>
          <a:prstGeom prst="rect">
            <a:avLst/>
          </a:prstGeom>
          <a:noFill/>
          <a:ln>
            <a:noFill/>
          </a:ln>
        </p:spPr>
      </p:pic>
      <p:sp>
        <p:nvSpPr>
          <p:cNvPr id="256" name="Google Shape;256;p44"/>
          <p:cNvSpPr txBox="1"/>
          <p:nvPr/>
        </p:nvSpPr>
        <p:spPr>
          <a:xfrm>
            <a:off x="5581825" y="4786000"/>
            <a:ext cx="3400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Proxima Nova"/>
                <a:ea typeface="Proxima Nova"/>
                <a:cs typeface="Proxima Nova"/>
                <a:sym typeface="Proxima Nova"/>
              </a:rPr>
              <a:t>https://www.education.com/worksheet/article/greater-than-less-than-equal-to-game-two-digit-numbers/</a:t>
            </a:r>
            <a:endParaRPr sz="800">
              <a:latin typeface="Proxima Nova"/>
              <a:ea typeface="Proxima Nova"/>
              <a:cs typeface="Proxima Nova"/>
              <a:sym typeface="Proxima Nova"/>
            </a:endParaRPr>
          </a:p>
        </p:txBody>
      </p:sp>
      <p:pic>
        <p:nvPicPr>
          <p:cNvPr id="257" name="Google Shape;257;p44"/>
          <p:cNvPicPr preferRelativeResize="0"/>
          <p:nvPr/>
        </p:nvPicPr>
        <p:blipFill>
          <a:blip r:embed="rId4">
            <a:alphaModFix/>
          </a:blip>
          <a:stretch>
            <a:fillRect/>
          </a:stretch>
        </p:blipFill>
        <p:spPr>
          <a:xfrm>
            <a:off x="7096125" y="94025"/>
            <a:ext cx="1647193" cy="13177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261"/>
        <p:cNvGrpSpPr/>
        <p:nvPr/>
      </p:nvGrpSpPr>
      <p:grpSpPr>
        <a:xfrm>
          <a:off x="0" y="0"/>
          <a:ext cx="0" cy="0"/>
          <a:chOff x="0" y="0"/>
          <a:chExt cx="0" cy="0"/>
        </a:xfrm>
      </p:grpSpPr>
      <p:sp>
        <p:nvSpPr>
          <p:cNvPr id="262" name="Google Shape;262;p45"/>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1900"/>
              <a:t>Activity 2: cont. </a:t>
            </a:r>
            <a:endParaRPr sz="1900"/>
          </a:p>
        </p:txBody>
      </p:sp>
      <p:sp>
        <p:nvSpPr>
          <p:cNvPr id="263" name="Google Shape;263;p45"/>
          <p:cNvSpPr txBox="1">
            <a:spLocks noGrp="1"/>
          </p:cNvSpPr>
          <p:nvPr>
            <p:ph type="body" idx="1"/>
          </p:nvPr>
        </p:nvSpPr>
        <p:spPr>
          <a:xfrm>
            <a:off x="0" y="479550"/>
            <a:ext cx="5651400" cy="4089300"/>
          </a:xfrm>
          <a:prstGeom prst="rect">
            <a:avLst/>
          </a:prstGeom>
        </p:spPr>
        <p:txBody>
          <a:bodyPr spcFirstLastPara="1" wrap="square" lIns="91425" tIns="91425" rIns="91425" bIns="91425" anchor="t" anchorCtr="0">
            <a:normAutofit fontScale="85000" lnSpcReduction="10000"/>
          </a:bodyPr>
          <a:lstStyle/>
          <a:p>
            <a:pPr marL="0" lvl="0" indent="0" algn="ctr" rtl="0">
              <a:spcBef>
                <a:spcPts val="0"/>
              </a:spcBef>
              <a:spcAft>
                <a:spcPts val="0"/>
              </a:spcAft>
              <a:buNone/>
            </a:pPr>
            <a:r>
              <a:rPr lang="en" b="1" u="sng">
                <a:solidFill>
                  <a:schemeClr val="dk1"/>
                </a:solidFill>
              </a:rPr>
              <a:t>Differentiated Instruction: </a:t>
            </a:r>
            <a:endParaRPr b="1" u="sng">
              <a:solidFill>
                <a:schemeClr val="dk1"/>
              </a:solidFill>
            </a:endParaRPr>
          </a:p>
          <a:p>
            <a:pPr marL="0" lvl="0" indent="0" algn="l" rtl="0">
              <a:spcBef>
                <a:spcPts val="1200"/>
              </a:spcBef>
              <a:spcAft>
                <a:spcPts val="0"/>
              </a:spcAft>
              <a:buNone/>
            </a:pPr>
            <a:r>
              <a:rPr lang="en" u="sng">
                <a:solidFill>
                  <a:schemeClr val="dk1"/>
                </a:solidFill>
              </a:rPr>
              <a:t>Above Grade Level: </a:t>
            </a:r>
            <a:endParaRPr u="sng">
              <a:solidFill>
                <a:schemeClr val="dk1"/>
              </a:solidFill>
            </a:endParaRPr>
          </a:p>
          <a:p>
            <a:pPr marL="0" lvl="0" indent="0" algn="l" rtl="0">
              <a:spcBef>
                <a:spcPts val="1200"/>
              </a:spcBef>
              <a:spcAft>
                <a:spcPts val="0"/>
              </a:spcAft>
              <a:buNone/>
            </a:pPr>
            <a:r>
              <a:rPr lang="en">
                <a:solidFill>
                  <a:schemeClr val="dk1"/>
                </a:solidFill>
              </a:rPr>
              <a:t>To support students who are demonstrating skills above grade level, this game can be changed to rolling the dice three times in order to get numbers in the 100s place. </a:t>
            </a:r>
            <a:endParaRPr>
              <a:solidFill>
                <a:schemeClr val="dk1"/>
              </a:solidFill>
            </a:endParaRPr>
          </a:p>
          <a:p>
            <a:pPr marL="0" lvl="0" indent="0" algn="l" rtl="0">
              <a:spcBef>
                <a:spcPts val="1200"/>
              </a:spcBef>
              <a:spcAft>
                <a:spcPts val="0"/>
              </a:spcAft>
              <a:buNone/>
            </a:pPr>
            <a:r>
              <a:rPr lang="en" u="sng">
                <a:solidFill>
                  <a:schemeClr val="dk1"/>
                </a:solidFill>
              </a:rPr>
              <a:t>Below Grade Level: </a:t>
            </a:r>
            <a:endParaRPr u="sng">
              <a:solidFill>
                <a:schemeClr val="dk1"/>
              </a:solidFill>
            </a:endParaRPr>
          </a:p>
          <a:p>
            <a:pPr marL="0" lvl="0" indent="0" algn="l" rtl="0">
              <a:spcBef>
                <a:spcPts val="1200"/>
              </a:spcBef>
              <a:spcAft>
                <a:spcPts val="1200"/>
              </a:spcAft>
              <a:buNone/>
            </a:pPr>
            <a:r>
              <a:rPr lang="en">
                <a:solidFill>
                  <a:schemeClr val="dk1"/>
                </a:solidFill>
              </a:rPr>
              <a:t>To support students who are demonstrating skills below grade level, this game can be changed to use only one dice in order to make numbers in the ones place. Further, students who are struggling with the concept of more, less, and equal to can </a:t>
            </a:r>
            <a:r>
              <a:rPr lang="en" u="sng">
                <a:solidFill>
                  <a:schemeClr val="dk1"/>
                </a:solidFill>
              </a:rPr>
              <a:t>circle</a:t>
            </a:r>
            <a:r>
              <a:rPr lang="en">
                <a:solidFill>
                  <a:schemeClr val="dk1"/>
                </a:solidFill>
              </a:rPr>
              <a:t> the bigger number until they are comfortable with the concept of the symbols &lt;,&gt;,=.</a:t>
            </a:r>
            <a:endParaRPr>
              <a:solidFill>
                <a:schemeClr val="dk1"/>
              </a:solidFill>
            </a:endParaRPr>
          </a:p>
        </p:txBody>
      </p:sp>
      <p:pic>
        <p:nvPicPr>
          <p:cNvPr id="264" name="Google Shape;264;p45"/>
          <p:cNvPicPr preferRelativeResize="0"/>
          <p:nvPr/>
        </p:nvPicPr>
        <p:blipFill rotWithShape="1">
          <a:blip r:embed="rId3">
            <a:alphaModFix/>
          </a:blip>
          <a:srcRect l="8194" t="28239" r="7153" b="3050"/>
          <a:stretch/>
        </p:blipFill>
        <p:spPr>
          <a:xfrm>
            <a:off x="5572975" y="291500"/>
            <a:ext cx="3416400" cy="4541701"/>
          </a:xfrm>
          <a:prstGeom prst="rect">
            <a:avLst/>
          </a:prstGeom>
          <a:noFill/>
          <a:ln>
            <a:noFill/>
          </a:ln>
        </p:spPr>
      </p:pic>
      <p:sp>
        <p:nvSpPr>
          <p:cNvPr id="265" name="Google Shape;265;p45"/>
          <p:cNvSpPr txBox="1"/>
          <p:nvPr/>
        </p:nvSpPr>
        <p:spPr>
          <a:xfrm>
            <a:off x="6293875" y="4251125"/>
            <a:ext cx="207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9			3</a:t>
            </a:r>
            <a:endParaRPr/>
          </a:p>
        </p:txBody>
      </p:sp>
      <p:sp>
        <p:nvSpPr>
          <p:cNvPr id="266" name="Google Shape;266;p45"/>
          <p:cNvSpPr/>
          <p:nvPr/>
        </p:nvSpPr>
        <p:spPr>
          <a:xfrm>
            <a:off x="6187225" y="4220825"/>
            <a:ext cx="536100" cy="4608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5"/>
          <p:cNvSpPr txBox="1"/>
          <p:nvPr/>
        </p:nvSpPr>
        <p:spPr>
          <a:xfrm>
            <a:off x="6293875" y="1081350"/>
            <a:ext cx="197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134          &lt;         145</a:t>
            </a:r>
            <a:endParaRPr/>
          </a:p>
        </p:txBody>
      </p:sp>
      <p:sp>
        <p:nvSpPr>
          <p:cNvPr id="268" name="Google Shape;268;p45"/>
          <p:cNvSpPr/>
          <p:nvPr/>
        </p:nvSpPr>
        <p:spPr>
          <a:xfrm>
            <a:off x="4551100" y="1307025"/>
            <a:ext cx="883800" cy="122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5"/>
          <p:cNvSpPr/>
          <p:nvPr/>
        </p:nvSpPr>
        <p:spPr>
          <a:xfrm>
            <a:off x="4551250" y="4457075"/>
            <a:ext cx="883800" cy="122400"/>
          </a:xfrm>
          <a:prstGeom prst="rightArrow">
            <a:avLst>
              <a:gd name="adj1" fmla="val 50000"/>
              <a:gd name="adj2" fmla="val 5000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273"/>
        <p:cNvGrpSpPr/>
        <p:nvPr/>
      </p:nvGrpSpPr>
      <p:grpSpPr>
        <a:xfrm>
          <a:off x="0" y="0"/>
          <a:ext cx="0" cy="0"/>
          <a:chOff x="0" y="0"/>
          <a:chExt cx="0" cy="0"/>
        </a:xfrm>
      </p:grpSpPr>
      <p:sp>
        <p:nvSpPr>
          <p:cNvPr id="274" name="Google Shape;274;p46"/>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900"/>
              <a:t>Activity 3:</a:t>
            </a:r>
            <a:endParaRPr sz="1900"/>
          </a:p>
        </p:txBody>
      </p:sp>
      <p:sp>
        <p:nvSpPr>
          <p:cNvPr id="275" name="Google Shape;275;p46"/>
          <p:cNvSpPr txBox="1">
            <a:spLocks noGrp="1"/>
          </p:cNvSpPr>
          <p:nvPr>
            <p:ph type="body" idx="1"/>
          </p:nvPr>
        </p:nvSpPr>
        <p:spPr>
          <a:xfrm>
            <a:off x="122250" y="507775"/>
            <a:ext cx="8710200" cy="4061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Place Value and Comparing Numbers Videos</a:t>
            </a:r>
            <a:endParaRPr b="1">
              <a:solidFill>
                <a:schemeClr val="dk1"/>
              </a:solidFill>
            </a:endParaRPr>
          </a:p>
          <a:p>
            <a:pPr marL="0" lvl="0" indent="0" algn="ctr" rtl="0">
              <a:spcBef>
                <a:spcPts val="1200"/>
              </a:spcBef>
              <a:spcAft>
                <a:spcPts val="1200"/>
              </a:spcAft>
              <a:buNone/>
            </a:pPr>
            <a:endParaRPr/>
          </a:p>
        </p:txBody>
      </p:sp>
      <p:pic>
        <p:nvPicPr>
          <p:cNvPr id="276" name="Google Shape;276;p46" descr="If you liked the video, you'll love our other fun worksheets, activities, and quizzes that go along with the video at https://learnmore.numberock.com/free-pv/.&#10;&#10;Q.Why is it important that students learn about Place Value?&#10;A. Learning about Place Value helps us understanding the meaning of each digit in a multi-digit number. Being able to bundle up 10 ones, because of the luxury of a tens place, allows us to express numbers like 10 and above efficiently without having to create a new digit for each number. Simply stated, place value helps us make sense of increasingly large (and small) numbers while saving time and energy communicating these values to one another.&#10;&#10;Can you imagine having to use 100 different symbols to express values from one to one-hundred? Can you imagine not having an easy way of telling of somebody just gave you $500 or $5,000? Without the current base-10 place value system, our modern lives would be most confusing to say the least!&#10;&#10;Q. What grade levels does this video target?&#10;A. Kindergarten, 1st, 2nd &amp; 3rd Grade | KS1&#10;&#10;Q. Where did you guys come from?&#10;A. Numberock is a project that I, Mr. Hehn, began as a 5th Grade math teacher of 7 years. It came together after years of experimenting with my lessons trying to figure out the best way to help my students retain the math concepts they were learning.&#10;&#10;Q. Does Numberock drive real results in the classroom?&#10;A. I knew I found the secret sauce when not only were my students retaining the concepts longer, they were singing the songs outside of the classroom during recess and at home with their parents during dinnertime. The songs were so catchy, my students couldn't get the math songs out of their head!&#10;&#10;During testing, I often found my students humming the melodies in order to jostle their memory of a rule or problem solving process. As we've all experienced, there is something about the power of music that allows us to retain information easier and for longer periods of time. Without getting into the finer details of multi-sensory learning and how it often helps the students who most need the help, the power of a catchy song is hard to deny.&#10;&#10;Q. I love your songs. Where can I experience more of what NUMBEROCK has to offer?&#10;We have a fun variety of Place Value Song-themed teaching resources. Learn more at https://learnmore.numberock.com/pv/.&#10;&#10;Learning Standards Alignment:&#10;Common Core:&#10;1.NBT.B.2 | 1.NBT.2&#10;Understand that the two digits of a two-digit number represent amounts of tens and ones. Understand the following as special cases:&#10;2.NBT.A.1 | 2.NBT.1&#10;Understand that the three digits of a three-digit number represent amounts of hundreds, tens, and ones; e.g., 706 equals 7 hundreds, 0 tens, and 6 ones. Understand the following as special cases...&#10;4.NBT.A.1 | 4.NBT.1&#10;Recognize that in a multi-digit whole number, a digit in one place represents ten times what it represents in the place to its right. For example, recognize that 700 ÷ 70 = 10 by applying concepts of place value and division.&#10;&#10;TEKS | Texas:&#10;1.2E&#10;Use place value to compare whole numbers up to 120 using comparative language.&#10;2.2A&#10;The student is expected to ruse concrete and pictorial models to compose and decompose numbers up to 1,200 in more than one way as a sum of so many thousands, hundreds, tens, and ones.&#10;3.2B&#10;The student is expected to describe the mathematical relationships found in the base-10 place value system through the hundred thousands place." title="Place Value Song For Kids | Ones, Tens, &amp; Hundreds | 1st - 3rd Grade">
            <a:hlinkClick r:id="rId3"/>
          </p:cNvPr>
          <p:cNvPicPr preferRelativeResize="0"/>
          <p:nvPr/>
        </p:nvPicPr>
        <p:blipFill>
          <a:blip r:embed="rId4">
            <a:alphaModFix/>
          </a:blip>
          <a:stretch>
            <a:fillRect/>
          </a:stretch>
        </p:blipFill>
        <p:spPr>
          <a:xfrm>
            <a:off x="239925" y="1539100"/>
            <a:ext cx="3928426" cy="2946325"/>
          </a:xfrm>
          <a:prstGeom prst="rect">
            <a:avLst/>
          </a:prstGeom>
          <a:noFill/>
          <a:ln>
            <a:noFill/>
          </a:ln>
        </p:spPr>
      </p:pic>
      <p:pic>
        <p:nvPicPr>
          <p:cNvPr id="277" name="Google Shape;277;p46" descr="Thousands of parents and educators are turning to the kids’ learning app that makes real learning truly fun. Try Kids Academy with &#10; 3-day FREE TRIAL! https://bit.ly/2GuGyL2&#10;&#10;Children working on primary level math skills begin to explore number concepts with larger numbers. Place value teaches students what a number means or it’s value. Students working beyond place value begin comparing numbers. Determining numbers that are greater than, less than and equal to other numbers develops a greater understanding of number sense and logical thinking.  Using familiar tools such as number lines and base blocks make comparing numbers easier. &#10;&#10;Kids Academy’s resources for comparing numbers for 1st grade include fun animated videos and teacher led exercises. Students watch a fun video with a race track theme and compare the numbers on the driver’s helmets and cars.  The video breaks down each number using base blocks and clarifies the meanings of the greater than, less than and equal symbols used for the problems. &#10;Video teachers using base ten blocks instruct students on the value of a single cube which is one, and the value of a long which is ten. The teacher reminds students to look at the number on the left (in the tens place) first to begin the comparison.  The students see easily that the number 46 is made with 4 longs and 6 cubes. Students choose which two number comparisons have the correct greater than, less than or equal to sign.  &#10;&#10;A fun maze activity is included and the teacher uses a number line to show numbers that are greater than or less than the number given for the task of solving the maze. The teacher instructs students that numbers on the right of the target number are greater and those on the left are less.  Students begin drawing a line through the maze and only pass through the numbers less than 57!&#10;&#10;Save these video activities for your 1st grade level students. Comparing numbers is fun and easy with the Kids Academy resources for teaching, reteaching and enrichment! &#10;&#10;Subscribe to our channel: https://goo.gl/iG2Bdr&#10;&#10;#TalentedAndGifted #LearnWithKidsAcademy&#10;&#10;Kids Academy Talented and Gifted Program for kids aged 2-10: &#10;&#10;*****&#10;&#10;Connect with us on :&#10;&#10;App Store: https://smart.link/59833db06a6b8&#10;Google Play: https://smart.link/597210af6eb83&#10;&#10;Our website:  http://www.kidsacademy.mobi&#10;Facebook:      https://www.facebook.com/KidsAcademyCompany&#10;Twitter:           https://twitter.com/KidsAcademyCo" title="Compare Numbers - Greater Than Less Than | Math for 1st Grade | Kids Academy">
            <a:hlinkClick r:id="rId5"/>
          </p:cNvPr>
          <p:cNvPicPr preferRelativeResize="0"/>
          <p:nvPr/>
        </p:nvPicPr>
        <p:blipFill>
          <a:blip r:embed="rId6">
            <a:alphaModFix/>
          </a:blip>
          <a:stretch>
            <a:fillRect/>
          </a:stretch>
        </p:blipFill>
        <p:spPr>
          <a:xfrm>
            <a:off x="4904025" y="1539094"/>
            <a:ext cx="3928424" cy="294633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
                                        </p:tgtEl>
                                        <p:attrNameLst>
                                          <p:attrName>style.visibility</p:attrName>
                                        </p:attrNameLst>
                                      </p:cBhvr>
                                      <p:to>
                                        <p:strVal val="visible"/>
                                      </p:to>
                                    </p:set>
                                    <p:animEffect transition="in" filter="fade">
                                      <p:cBhvr>
                                        <p:cTn id="7" dur="1000"/>
                                        <p:tgtEl>
                                          <p:spTgt spid="2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7"/>
                                        </p:tgtEl>
                                        <p:attrNameLst>
                                          <p:attrName>style.visibility</p:attrName>
                                        </p:attrNameLst>
                                      </p:cBhvr>
                                      <p:to>
                                        <p:strVal val="visible"/>
                                      </p:to>
                                    </p:set>
                                    <p:animEffect transition="in" filter="fade">
                                      <p:cBhvr>
                                        <p:cTn id="12" dur="1000"/>
                                        <p:tgtEl>
                                          <p:spTgt spid="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281"/>
        <p:cNvGrpSpPr/>
        <p:nvPr/>
      </p:nvGrpSpPr>
      <p:grpSpPr>
        <a:xfrm>
          <a:off x="0" y="0"/>
          <a:ext cx="0" cy="0"/>
          <a:chOff x="0" y="0"/>
          <a:chExt cx="0" cy="0"/>
        </a:xfrm>
      </p:grpSpPr>
      <p:sp>
        <p:nvSpPr>
          <p:cNvPr id="282" name="Google Shape;282;p47"/>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100"/>
              <a:t>Activity 3: cont.</a:t>
            </a:r>
            <a:r>
              <a:rPr lang="en"/>
              <a:t> </a:t>
            </a:r>
            <a:endParaRPr/>
          </a:p>
        </p:txBody>
      </p:sp>
      <p:sp>
        <p:nvSpPr>
          <p:cNvPr id="283" name="Google Shape;283;p47"/>
          <p:cNvSpPr txBox="1">
            <a:spLocks noGrp="1"/>
          </p:cNvSpPr>
          <p:nvPr>
            <p:ph type="body" idx="1"/>
          </p:nvPr>
        </p:nvSpPr>
        <p:spPr>
          <a:xfrm>
            <a:off x="84625" y="572700"/>
            <a:ext cx="6177900" cy="44673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sz="1500" u="sng">
                <a:solidFill>
                  <a:schemeClr val="dk1"/>
                </a:solidFill>
              </a:rPr>
              <a:t>Intended Learning: </a:t>
            </a:r>
            <a:endParaRPr sz="1500" u="sng">
              <a:solidFill>
                <a:schemeClr val="dk1"/>
              </a:solidFill>
            </a:endParaRPr>
          </a:p>
          <a:p>
            <a:pPr marL="0" lvl="0" indent="457200" algn="l" rtl="0">
              <a:spcBef>
                <a:spcPts val="1200"/>
              </a:spcBef>
              <a:spcAft>
                <a:spcPts val="0"/>
              </a:spcAft>
              <a:buNone/>
            </a:pPr>
            <a:r>
              <a:rPr lang="en" sz="1500">
                <a:solidFill>
                  <a:schemeClr val="dk1"/>
                </a:solidFill>
              </a:rPr>
              <a:t>Video 1: Understanding place value and counting by 10s  </a:t>
            </a:r>
            <a:endParaRPr sz="1500">
              <a:solidFill>
                <a:schemeClr val="dk1"/>
              </a:solidFill>
            </a:endParaRPr>
          </a:p>
          <a:p>
            <a:pPr marL="0" lvl="0" indent="457200" algn="l" rtl="0">
              <a:spcBef>
                <a:spcPts val="1200"/>
              </a:spcBef>
              <a:spcAft>
                <a:spcPts val="0"/>
              </a:spcAft>
              <a:buNone/>
            </a:pPr>
            <a:r>
              <a:rPr lang="en" sz="1500">
                <a:solidFill>
                  <a:schemeClr val="dk1"/>
                </a:solidFill>
              </a:rPr>
              <a:t>Video 2: Comparing two digit numbers using &lt;,&gt;,= signs.</a:t>
            </a:r>
            <a:endParaRPr sz="1500">
              <a:solidFill>
                <a:schemeClr val="dk1"/>
              </a:solidFill>
            </a:endParaRPr>
          </a:p>
          <a:p>
            <a:pPr marL="0" lvl="0" indent="0" algn="l" rtl="0">
              <a:spcBef>
                <a:spcPts val="1200"/>
              </a:spcBef>
              <a:spcAft>
                <a:spcPts val="0"/>
              </a:spcAft>
              <a:buNone/>
            </a:pPr>
            <a:r>
              <a:rPr lang="en" sz="1500" u="sng">
                <a:solidFill>
                  <a:schemeClr val="dk1"/>
                </a:solidFill>
              </a:rPr>
              <a:t>Materials: </a:t>
            </a:r>
            <a:r>
              <a:rPr lang="en" sz="1500">
                <a:solidFill>
                  <a:schemeClr val="dk1"/>
                </a:solidFill>
              </a:rPr>
              <a:t>Internet access, a projector or smartboard, whiteboards/ markers </a:t>
            </a:r>
            <a:endParaRPr sz="1500">
              <a:solidFill>
                <a:schemeClr val="dk1"/>
              </a:solidFill>
            </a:endParaRPr>
          </a:p>
          <a:p>
            <a:pPr marL="0" lvl="0" indent="0" algn="l" rtl="0">
              <a:spcBef>
                <a:spcPts val="1200"/>
              </a:spcBef>
              <a:spcAft>
                <a:spcPts val="0"/>
              </a:spcAft>
              <a:buNone/>
            </a:pPr>
            <a:r>
              <a:rPr lang="en" sz="1500" u="sng">
                <a:solidFill>
                  <a:schemeClr val="dk1"/>
                </a:solidFill>
              </a:rPr>
              <a:t>Procedure:</a:t>
            </a:r>
            <a:endParaRPr sz="1500">
              <a:solidFill>
                <a:schemeClr val="dk1"/>
              </a:solidFill>
            </a:endParaRPr>
          </a:p>
          <a:p>
            <a:pPr marL="457200" lvl="0" indent="-316706" algn="l" rtl="0">
              <a:spcBef>
                <a:spcPts val="1200"/>
              </a:spcBef>
              <a:spcAft>
                <a:spcPts val="0"/>
              </a:spcAft>
              <a:buClr>
                <a:schemeClr val="dk1"/>
              </a:buClr>
              <a:buSzPct val="100000"/>
              <a:buChar char="●"/>
            </a:pPr>
            <a:r>
              <a:rPr lang="en" sz="1500">
                <a:solidFill>
                  <a:schemeClr val="dk1"/>
                </a:solidFill>
              </a:rPr>
              <a:t>Have students sit somewhere where they can all see the videos. </a:t>
            </a:r>
            <a:endParaRPr sz="1500">
              <a:solidFill>
                <a:schemeClr val="dk1"/>
              </a:solidFill>
            </a:endParaRPr>
          </a:p>
          <a:p>
            <a:pPr marL="457200" lvl="0" indent="-316706" algn="l" rtl="0">
              <a:spcBef>
                <a:spcPts val="0"/>
              </a:spcBef>
              <a:spcAft>
                <a:spcPts val="0"/>
              </a:spcAft>
              <a:buClr>
                <a:schemeClr val="dk1"/>
              </a:buClr>
              <a:buSzPct val="100000"/>
              <a:buChar char="●"/>
            </a:pPr>
            <a:r>
              <a:rPr lang="en" sz="1500">
                <a:solidFill>
                  <a:schemeClr val="dk1"/>
                </a:solidFill>
              </a:rPr>
              <a:t>Both videos can be played during the same lesson or can be spread out into two separate lessons. (Video 1= 3:55 minutes) (Video 2= 15:46 but can be stopped at 3:50).</a:t>
            </a:r>
            <a:endParaRPr sz="1500">
              <a:solidFill>
                <a:schemeClr val="dk1"/>
              </a:solidFill>
            </a:endParaRPr>
          </a:p>
          <a:p>
            <a:pPr marL="914400" lvl="1" indent="-316706" algn="l" rtl="0">
              <a:spcBef>
                <a:spcPts val="0"/>
              </a:spcBef>
              <a:spcAft>
                <a:spcPts val="0"/>
              </a:spcAft>
              <a:buClr>
                <a:schemeClr val="dk1"/>
              </a:buClr>
              <a:buSzPct val="100000"/>
              <a:buChar char="○"/>
            </a:pPr>
            <a:r>
              <a:rPr lang="en" sz="1500">
                <a:solidFill>
                  <a:schemeClr val="dk1"/>
                </a:solidFill>
              </a:rPr>
              <a:t>Video one can be played as a review for the class about what it means to have numbers in the tens or ones place. </a:t>
            </a:r>
            <a:endParaRPr sz="1500">
              <a:solidFill>
                <a:schemeClr val="dk1"/>
              </a:solidFill>
            </a:endParaRPr>
          </a:p>
          <a:p>
            <a:pPr marL="914400" lvl="1" indent="-316706" algn="l" rtl="0">
              <a:spcBef>
                <a:spcPts val="0"/>
              </a:spcBef>
              <a:spcAft>
                <a:spcPts val="0"/>
              </a:spcAft>
              <a:buClr>
                <a:schemeClr val="dk1"/>
              </a:buClr>
              <a:buSzPct val="100000"/>
              <a:buChar char="○"/>
            </a:pPr>
            <a:r>
              <a:rPr lang="en" sz="1500">
                <a:solidFill>
                  <a:schemeClr val="dk1"/>
                </a:solidFill>
              </a:rPr>
              <a:t>Video two then can be played to learn about how to use the tens and ones place to compare two numbers to find the biggest. </a:t>
            </a:r>
            <a:endParaRPr sz="1500">
              <a:solidFill>
                <a:schemeClr val="dk1"/>
              </a:solidFill>
            </a:endParaRPr>
          </a:p>
          <a:p>
            <a:pPr marL="1371600" lvl="2" indent="-316706" algn="l" rtl="0">
              <a:spcBef>
                <a:spcPts val="0"/>
              </a:spcBef>
              <a:spcAft>
                <a:spcPts val="0"/>
              </a:spcAft>
              <a:buClr>
                <a:schemeClr val="dk1"/>
              </a:buClr>
              <a:buSzPct val="100000"/>
              <a:buChar char="■"/>
            </a:pPr>
            <a:r>
              <a:rPr lang="en" sz="1500">
                <a:solidFill>
                  <a:schemeClr val="dk1"/>
                </a:solidFill>
              </a:rPr>
              <a:t>To make the video interactive, pause the video and have the students write the answer to the greater than/less than questions on white boards. Unpause the video to see if they got the right answer. </a:t>
            </a:r>
            <a:endParaRPr sz="1500">
              <a:solidFill>
                <a:schemeClr val="dk1"/>
              </a:solidFill>
            </a:endParaRPr>
          </a:p>
        </p:txBody>
      </p:sp>
      <p:pic>
        <p:nvPicPr>
          <p:cNvPr id="284" name="Google Shape;284;p47"/>
          <p:cNvPicPr preferRelativeResize="0"/>
          <p:nvPr/>
        </p:nvPicPr>
        <p:blipFill>
          <a:blip r:embed="rId3">
            <a:alphaModFix/>
          </a:blip>
          <a:stretch>
            <a:fillRect/>
          </a:stretch>
        </p:blipFill>
        <p:spPr>
          <a:xfrm>
            <a:off x="6262525" y="705975"/>
            <a:ext cx="2804725" cy="3731551"/>
          </a:xfrm>
          <a:prstGeom prst="rect">
            <a:avLst/>
          </a:prstGeom>
          <a:noFill/>
          <a:ln>
            <a:noFill/>
          </a:ln>
        </p:spPr>
      </p:pic>
      <p:sp>
        <p:nvSpPr>
          <p:cNvPr id="285" name="Google Shape;285;p47"/>
          <p:cNvSpPr txBox="1"/>
          <p:nvPr/>
        </p:nvSpPr>
        <p:spPr>
          <a:xfrm rot="594424">
            <a:off x="7360977" y="1173321"/>
            <a:ext cx="838707" cy="40019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32 &gt; 12</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289"/>
        <p:cNvGrpSpPr/>
        <p:nvPr/>
      </p:nvGrpSpPr>
      <p:grpSpPr>
        <a:xfrm>
          <a:off x="0" y="0"/>
          <a:ext cx="0" cy="0"/>
          <a:chOff x="0" y="0"/>
          <a:chExt cx="0" cy="0"/>
        </a:xfrm>
      </p:grpSpPr>
      <p:sp>
        <p:nvSpPr>
          <p:cNvPr id="290" name="Google Shape;290;p48"/>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900"/>
              <a:t>Activity 3: cont. </a:t>
            </a:r>
            <a:endParaRPr sz="1900"/>
          </a:p>
        </p:txBody>
      </p:sp>
      <p:sp>
        <p:nvSpPr>
          <p:cNvPr id="291" name="Google Shape;291;p48"/>
          <p:cNvSpPr txBox="1">
            <a:spLocks noGrp="1"/>
          </p:cNvSpPr>
          <p:nvPr>
            <p:ph type="body" idx="1"/>
          </p:nvPr>
        </p:nvSpPr>
        <p:spPr>
          <a:xfrm>
            <a:off x="47025" y="423150"/>
            <a:ext cx="7184100" cy="4598100"/>
          </a:xfrm>
          <a:prstGeom prst="rect">
            <a:avLst/>
          </a:prstGeom>
        </p:spPr>
        <p:txBody>
          <a:bodyPr spcFirstLastPara="1" wrap="square" lIns="91425" tIns="91425" rIns="91425" bIns="91425" anchor="t" anchorCtr="0">
            <a:normAutofit fontScale="92500" lnSpcReduction="10000"/>
          </a:bodyPr>
          <a:lstStyle/>
          <a:p>
            <a:pPr marL="0" lvl="0" indent="0" algn="ctr" rtl="0">
              <a:spcBef>
                <a:spcPts val="0"/>
              </a:spcBef>
              <a:spcAft>
                <a:spcPts val="0"/>
              </a:spcAft>
              <a:buNone/>
            </a:pPr>
            <a:r>
              <a:rPr lang="en" b="1">
                <a:solidFill>
                  <a:schemeClr val="dk1"/>
                </a:solidFill>
              </a:rPr>
              <a:t>Differentiated Instruction:</a:t>
            </a:r>
            <a:r>
              <a:rPr lang="en">
                <a:solidFill>
                  <a:schemeClr val="dk1"/>
                </a:solidFill>
              </a:rPr>
              <a:t> </a:t>
            </a:r>
            <a:endParaRPr>
              <a:solidFill>
                <a:schemeClr val="dk1"/>
              </a:solidFill>
            </a:endParaRPr>
          </a:p>
          <a:p>
            <a:pPr marL="0" lvl="0" indent="0" algn="l" rtl="0">
              <a:spcBef>
                <a:spcPts val="1200"/>
              </a:spcBef>
              <a:spcAft>
                <a:spcPts val="0"/>
              </a:spcAft>
              <a:buNone/>
            </a:pPr>
            <a:r>
              <a:rPr lang="en" u="sng">
                <a:solidFill>
                  <a:schemeClr val="dk1"/>
                </a:solidFill>
              </a:rPr>
              <a:t>Above Grade Level: </a:t>
            </a:r>
            <a:endParaRPr u="sng">
              <a:solidFill>
                <a:schemeClr val="dk1"/>
              </a:solidFill>
            </a:endParaRPr>
          </a:p>
          <a:p>
            <a:pPr marL="0" lvl="0" indent="0" algn="l" rtl="0">
              <a:spcBef>
                <a:spcPts val="1200"/>
              </a:spcBef>
              <a:spcAft>
                <a:spcPts val="0"/>
              </a:spcAft>
              <a:buNone/>
            </a:pPr>
            <a:r>
              <a:rPr lang="en">
                <a:solidFill>
                  <a:schemeClr val="dk1"/>
                </a:solidFill>
              </a:rPr>
              <a:t>To support students who are demonstrating skills beyond grade level, you can provide them with additional problems to solve, or ask them if the symbol would change by adding a number or taking a number away. (EX: 58 &gt; 25 but if I added a 1 to the beginning of both (158 ___ 125) , would the sign change? If yes, why? </a:t>
            </a:r>
            <a:endParaRPr>
              <a:solidFill>
                <a:schemeClr val="dk1"/>
              </a:solidFill>
            </a:endParaRPr>
          </a:p>
          <a:p>
            <a:pPr marL="0" lvl="0" indent="0" algn="l" rtl="0">
              <a:spcBef>
                <a:spcPts val="1200"/>
              </a:spcBef>
              <a:spcAft>
                <a:spcPts val="0"/>
              </a:spcAft>
              <a:buNone/>
            </a:pPr>
            <a:r>
              <a:rPr lang="en" u="sng">
                <a:solidFill>
                  <a:schemeClr val="dk1"/>
                </a:solidFill>
              </a:rPr>
              <a:t>Below Grade Level: </a:t>
            </a:r>
            <a:endParaRPr u="sng">
              <a:solidFill>
                <a:schemeClr val="dk1"/>
              </a:solidFill>
            </a:endParaRPr>
          </a:p>
          <a:p>
            <a:pPr marL="0" lvl="0" indent="0" algn="l" rtl="0">
              <a:spcBef>
                <a:spcPts val="1200"/>
              </a:spcBef>
              <a:spcAft>
                <a:spcPts val="1200"/>
              </a:spcAft>
              <a:buNone/>
            </a:pPr>
            <a:r>
              <a:rPr lang="en">
                <a:solidFill>
                  <a:schemeClr val="dk1"/>
                </a:solidFill>
              </a:rPr>
              <a:t>To support students who are demonstrating skills below grade level, base ten blocks can be provided in order to provide an additional manipulative/visual for students to answer the questions. For students who need more support, the video can be watched and followed along with without the use of manipulatives or white boards. </a:t>
            </a:r>
            <a:endParaRPr>
              <a:solidFill>
                <a:schemeClr val="dk1"/>
              </a:solidFill>
            </a:endParaRPr>
          </a:p>
        </p:txBody>
      </p:sp>
      <p:pic>
        <p:nvPicPr>
          <p:cNvPr id="292" name="Google Shape;292;p48" descr="Base Ten Blocks - Free Transparent PNG Clipart Images Download"/>
          <p:cNvPicPr preferRelativeResize="0"/>
          <p:nvPr/>
        </p:nvPicPr>
        <p:blipFill>
          <a:blip r:embed="rId3">
            <a:alphaModFix/>
          </a:blip>
          <a:stretch>
            <a:fillRect/>
          </a:stretch>
        </p:blipFill>
        <p:spPr>
          <a:xfrm>
            <a:off x="7456675" y="2780950"/>
            <a:ext cx="1281950" cy="22403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Shape 296"/>
        <p:cNvGrpSpPr/>
        <p:nvPr/>
      </p:nvGrpSpPr>
      <p:grpSpPr>
        <a:xfrm>
          <a:off x="0" y="0"/>
          <a:ext cx="0" cy="0"/>
          <a:chOff x="0" y="0"/>
          <a:chExt cx="0" cy="0"/>
        </a:xfrm>
      </p:grpSpPr>
      <p:sp>
        <p:nvSpPr>
          <p:cNvPr id="297" name="Google Shape;297;p49"/>
          <p:cNvSpPr txBox="1">
            <a:spLocks noGrp="1"/>
          </p:cNvSpPr>
          <p:nvPr>
            <p:ph type="title"/>
          </p:nvPr>
        </p:nvSpPr>
        <p:spPr>
          <a:xfrm>
            <a:off x="490250" y="526350"/>
            <a:ext cx="8113500" cy="2256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5200"/>
              <a:t>Hallway Teaching Activities</a:t>
            </a:r>
            <a:endParaRPr sz="5200"/>
          </a:p>
        </p:txBody>
      </p:sp>
      <p:pic>
        <p:nvPicPr>
          <p:cNvPr id="298" name="Google Shape;298;p49" descr="Free Walking Line Cliparts, Download Free Walking Line Cliparts png images,  Free ClipArts on Clipart Library"/>
          <p:cNvPicPr preferRelativeResize="0"/>
          <p:nvPr/>
        </p:nvPicPr>
        <p:blipFill>
          <a:blip r:embed="rId3">
            <a:alphaModFix/>
          </a:blip>
          <a:stretch>
            <a:fillRect/>
          </a:stretch>
        </p:blipFill>
        <p:spPr>
          <a:xfrm>
            <a:off x="1829344" y="2661025"/>
            <a:ext cx="5190819" cy="21815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302"/>
        <p:cNvGrpSpPr/>
        <p:nvPr/>
      </p:nvGrpSpPr>
      <p:grpSpPr>
        <a:xfrm>
          <a:off x="0" y="0"/>
          <a:ext cx="0" cy="0"/>
          <a:chOff x="0" y="0"/>
          <a:chExt cx="0" cy="0"/>
        </a:xfrm>
      </p:grpSpPr>
      <p:sp>
        <p:nvSpPr>
          <p:cNvPr id="303" name="Google Shape;303;p50"/>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900"/>
              <a:t>Hallway Teaching Activity 1:</a:t>
            </a:r>
            <a:endParaRPr sz="1900"/>
          </a:p>
        </p:txBody>
      </p:sp>
      <p:sp>
        <p:nvSpPr>
          <p:cNvPr id="304" name="Google Shape;304;p50"/>
          <p:cNvSpPr txBox="1">
            <a:spLocks noGrp="1"/>
          </p:cNvSpPr>
          <p:nvPr>
            <p:ph type="body" idx="1"/>
          </p:nvPr>
        </p:nvSpPr>
        <p:spPr>
          <a:xfrm>
            <a:off x="159850" y="572700"/>
            <a:ext cx="8672400" cy="39963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I’m Thinking of A Number…</a:t>
            </a:r>
            <a:endParaRPr b="1">
              <a:solidFill>
                <a:schemeClr val="dk1"/>
              </a:solidFill>
            </a:endParaRPr>
          </a:p>
          <a:p>
            <a:pPr marL="0" lvl="0" indent="0" algn="l" rtl="0">
              <a:spcBef>
                <a:spcPts val="1200"/>
              </a:spcBef>
              <a:spcAft>
                <a:spcPts val="0"/>
              </a:spcAft>
              <a:buNone/>
            </a:pPr>
            <a:r>
              <a:rPr lang="en" u="sng">
                <a:solidFill>
                  <a:schemeClr val="dk1"/>
                </a:solidFill>
              </a:rPr>
              <a:t>Intended learning: </a:t>
            </a:r>
            <a:r>
              <a:rPr lang="en">
                <a:solidFill>
                  <a:schemeClr val="dk1"/>
                </a:solidFill>
              </a:rPr>
              <a:t>Understanding place value (10s and 1s)</a:t>
            </a:r>
            <a:endParaRPr>
              <a:solidFill>
                <a:schemeClr val="dk1"/>
              </a:solidFill>
            </a:endParaRPr>
          </a:p>
          <a:p>
            <a:pPr marL="0" lvl="0" indent="0" algn="l" rtl="0">
              <a:spcBef>
                <a:spcPts val="1200"/>
              </a:spcBef>
              <a:spcAft>
                <a:spcPts val="0"/>
              </a:spcAft>
              <a:buNone/>
            </a:pPr>
            <a:r>
              <a:rPr lang="en" u="sng">
                <a:solidFill>
                  <a:schemeClr val="dk1"/>
                </a:solidFill>
              </a:rPr>
              <a:t>Materials:</a:t>
            </a:r>
            <a:r>
              <a:rPr lang="en">
                <a:solidFill>
                  <a:schemeClr val="dk1"/>
                </a:solidFill>
              </a:rPr>
              <a:t> NONE!</a:t>
            </a:r>
            <a:endParaRPr>
              <a:solidFill>
                <a:schemeClr val="dk1"/>
              </a:solidFill>
            </a:endParaRPr>
          </a:p>
          <a:p>
            <a:pPr marL="0" lvl="0" indent="0" algn="l" rtl="0">
              <a:spcBef>
                <a:spcPts val="1200"/>
              </a:spcBef>
              <a:spcAft>
                <a:spcPts val="0"/>
              </a:spcAft>
              <a:buNone/>
            </a:pPr>
            <a:r>
              <a:rPr lang="en" u="sng">
                <a:solidFill>
                  <a:schemeClr val="dk1"/>
                </a:solidFill>
              </a:rPr>
              <a:t>Procedure: </a:t>
            </a:r>
            <a:endParaRPr u="sng">
              <a:solidFill>
                <a:schemeClr val="dk1"/>
              </a:solidFill>
            </a:endParaRPr>
          </a:p>
          <a:p>
            <a:pPr marL="457200" lvl="0" indent="-342900" algn="l" rtl="0">
              <a:spcBef>
                <a:spcPts val="1200"/>
              </a:spcBef>
              <a:spcAft>
                <a:spcPts val="0"/>
              </a:spcAft>
              <a:buClr>
                <a:schemeClr val="dk1"/>
              </a:buClr>
              <a:buSzPts val="1800"/>
              <a:buChar char="●"/>
            </a:pPr>
            <a:r>
              <a:rPr lang="en">
                <a:solidFill>
                  <a:schemeClr val="dk1"/>
                </a:solidFill>
              </a:rPr>
              <a:t>Tell students that you are going to give them clues and they will need to guess the number that you are thinking of. </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Tell the students, “I’m thinking of a number that has 1 ten and 4 ones.” (14) </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Another version of this activity can be done by giving students a whole number and asking them for how many tens, and ones the number has. </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Use higher place values as students get better at identifying tens and ones. </a:t>
            </a:r>
            <a:endParaRPr>
              <a:solidFill>
                <a:schemeClr val="dk1"/>
              </a:solidFill>
            </a:endParaRPr>
          </a:p>
          <a:p>
            <a:pPr marL="457200" lvl="0" indent="0" algn="l" rtl="0">
              <a:spcBef>
                <a:spcPts val="1200"/>
              </a:spcBef>
              <a:spcAft>
                <a:spcPts val="1200"/>
              </a:spcAft>
              <a:buNone/>
            </a:pPr>
            <a:endParaRPr>
              <a:solidFill>
                <a:schemeClr val="dk1"/>
              </a:solidFill>
            </a:endParaRPr>
          </a:p>
        </p:txBody>
      </p:sp>
      <p:pic>
        <p:nvPicPr>
          <p:cNvPr id="305" name="Google Shape;305;p50" descr="What Is Place Value? - Grade 1 - ArgoPrep"/>
          <p:cNvPicPr preferRelativeResize="0"/>
          <p:nvPr/>
        </p:nvPicPr>
        <p:blipFill>
          <a:blip r:embed="rId3">
            <a:alphaModFix/>
          </a:blip>
          <a:stretch>
            <a:fillRect/>
          </a:stretch>
        </p:blipFill>
        <p:spPr>
          <a:xfrm>
            <a:off x="6353225" y="895450"/>
            <a:ext cx="2479025" cy="11281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309"/>
        <p:cNvGrpSpPr/>
        <p:nvPr/>
      </p:nvGrpSpPr>
      <p:grpSpPr>
        <a:xfrm>
          <a:off x="0" y="0"/>
          <a:ext cx="0" cy="0"/>
          <a:chOff x="0" y="0"/>
          <a:chExt cx="0" cy="0"/>
        </a:xfrm>
      </p:grpSpPr>
      <p:sp>
        <p:nvSpPr>
          <p:cNvPr id="310" name="Google Shape;310;p51"/>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900"/>
              <a:t>Hallway Teaching Activity 2:</a:t>
            </a:r>
            <a:endParaRPr sz="1900"/>
          </a:p>
        </p:txBody>
      </p:sp>
      <p:sp>
        <p:nvSpPr>
          <p:cNvPr id="311" name="Google Shape;311;p51"/>
          <p:cNvSpPr txBox="1">
            <a:spLocks noGrp="1"/>
          </p:cNvSpPr>
          <p:nvPr>
            <p:ph type="body" idx="1"/>
          </p:nvPr>
        </p:nvSpPr>
        <p:spPr>
          <a:xfrm>
            <a:off x="311700" y="498375"/>
            <a:ext cx="8520600" cy="43443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More or Less?</a:t>
            </a:r>
            <a:endParaRPr b="1">
              <a:solidFill>
                <a:schemeClr val="dk1"/>
              </a:solidFill>
            </a:endParaRPr>
          </a:p>
          <a:p>
            <a:pPr marL="0" lvl="0" indent="0" algn="l" rtl="0">
              <a:spcBef>
                <a:spcPts val="1200"/>
              </a:spcBef>
              <a:spcAft>
                <a:spcPts val="0"/>
              </a:spcAft>
              <a:buNone/>
            </a:pPr>
            <a:r>
              <a:rPr lang="en" u="sng">
                <a:solidFill>
                  <a:schemeClr val="dk1"/>
                </a:solidFill>
              </a:rPr>
              <a:t>Intended Learning: </a:t>
            </a:r>
            <a:r>
              <a:rPr lang="en">
                <a:solidFill>
                  <a:schemeClr val="dk1"/>
                </a:solidFill>
              </a:rPr>
              <a:t>Understanding the concept of more, less, and equal to.</a:t>
            </a:r>
            <a:endParaRPr>
              <a:solidFill>
                <a:schemeClr val="dk1"/>
              </a:solidFill>
            </a:endParaRPr>
          </a:p>
          <a:p>
            <a:pPr marL="0" lvl="0" indent="0" algn="l" rtl="0">
              <a:spcBef>
                <a:spcPts val="1200"/>
              </a:spcBef>
              <a:spcAft>
                <a:spcPts val="0"/>
              </a:spcAft>
              <a:buNone/>
            </a:pPr>
            <a:r>
              <a:rPr lang="en" u="sng">
                <a:solidFill>
                  <a:schemeClr val="dk1"/>
                </a:solidFill>
              </a:rPr>
              <a:t>Materials:</a:t>
            </a:r>
            <a:r>
              <a:rPr lang="en">
                <a:solidFill>
                  <a:schemeClr val="dk1"/>
                </a:solidFill>
              </a:rPr>
              <a:t> NONE!</a:t>
            </a:r>
            <a:endParaRPr>
              <a:solidFill>
                <a:schemeClr val="dk1"/>
              </a:solidFill>
            </a:endParaRPr>
          </a:p>
          <a:p>
            <a:pPr marL="0" lvl="0" indent="0" algn="l" rtl="0">
              <a:spcBef>
                <a:spcPts val="1200"/>
              </a:spcBef>
              <a:spcAft>
                <a:spcPts val="0"/>
              </a:spcAft>
              <a:buNone/>
            </a:pPr>
            <a:r>
              <a:rPr lang="en" u="sng">
                <a:solidFill>
                  <a:schemeClr val="dk1"/>
                </a:solidFill>
              </a:rPr>
              <a:t>Procedure:</a:t>
            </a:r>
            <a:endParaRPr u="sng">
              <a:solidFill>
                <a:schemeClr val="dk1"/>
              </a:solidFill>
            </a:endParaRPr>
          </a:p>
          <a:p>
            <a:pPr marL="457200" lvl="0" indent="-342900" algn="l" rtl="0">
              <a:spcBef>
                <a:spcPts val="1200"/>
              </a:spcBef>
              <a:spcAft>
                <a:spcPts val="0"/>
              </a:spcAft>
              <a:buClr>
                <a:schemeClr val="dk1"/>
              </a:buClr>
              <a:buSzPts val="1800"/>
              <a:buChar char="●"/>
            </a:pPr>
            <a:r>
              <a:rPr lang="en">
                <a:solidFill>
                  <a:schemeClr val="dk1"/>
                </a:solidFill>
              </a:rPr>
              <a:t>Show students how to show more, less, or equal to on their hands. (thumbs up= more than, thumbs down=less than, thumb to the side= equal to)</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Tell students “23 is ‘</a:t>
            </a:r>
            <a:r>
              <a:rPr lang="en" u="sng">
                <a:solidFill>
                  <a:schemeClr val="dk1"/>
                </a:solidFill>
              </a:rPr>
              <a:t>blank’</a:t>
            </a:r>
            <a:r>
              <a:rPr lang="en">
                <a:solidFill>
                  <a:schemeClr val="dk1"/>
                </a:solidFill>
              </a:rPr>
              <a:t> than 12”. Students should give a thumbs up showing that they understand 23 is more than 12. </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Repeat with different numbers. </a:t>
            </a:r>
            <a:endParaRPr>
              <a:solidFill>
                <a:schemeClr val="dk1"/>
              </a:solidFill>
            </a:endParaRPr>
          </a:p>
        </p:txBody>
      </p:sp>
      <p:pic>
        <p:nvPicPr>
          <p:cNvPr id="312" name="Google Shape;312;p51" descr="Thumbs up, down and middle Stock Photo by ©Oakozhan 178636328"/>
          <p:cNvPicPr preferRelativeResize="0"/>
          <p:nvPr/>
        </p:nvPicPr>
        <p:blipFill>
          <a:blip r:embed="rId3">
            <a:alphaModFix/>
          </a:blip>
          <a:stretch>
            <a:fillRect/>
          </a:stretch>
        </p:blipFill>
        <p:spPr>
          <a:xfrm>
            <a:off x="6292550" y="3690600"/>
            <a:ext cx="2228050" cy="12551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311700" y="445025"/>
            <a:ext cx="8520600" cy="939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t>Week 1: </a:t>
            </a:r>
            <a:r>
              <a:rPr lang="en" sz="2750" b="1"/>
              <a:t>Number &amp; Operations in Base Ten: Extend the Counting Sequence</a:t>
            </a:r>
            <a:endParaRPr sz="2750" b="1"/>
          </a:p>
        </p:txBody>
      </p:sp>
      <p:sp>
        <p:nvSpPr>
          <p:cNvPr id="75" name="Google Shape;75;p16"/>
          <p:cNvSpPr txBox="1">
            <a:spLocks noGrp="1"/>
          </p:cNvSpPr>
          <p:nvPr>
            <p:ph type="body" idx="1"/>
          </p:nvPr>
        </p:nvSpPr>
        <p:spPr>
          <a:xfrm>
            <a:off x="311700" y="1329475"/>
            <a:ext cx="8520600" cy="3239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u="sng">
                <a:solidFill>
                  <a:schemeClr val="dk1"/>
                </a:solidFill>
              </a:rPr>
              <a:t>Evidence Outcomes: </a:t>
            </a:r>
            <a:endParaRPr b="1" u="sng">
              <a:solidFill>
                <a:schemeClr val="dk1"/>
              </a:solidFill>
            </a:endParaRPr>
          </a:p>
          <a:p>
            <a:pPr marL="0" lvl="0" indent="0" algn="l" rtl="0">
              <a:spcBef>
                <a:spcPts val="1200"/>
              </a:spcBef>
              <a:spcAft>
                <a:spcPts val="0"/>
              </a:spcAft>
              <a:buNone/>
            </a:pPr>
            <a:r>
              <a:rPr lang="en">
                <a:solidFill>
                  <a:schemeClr val="dk1"/>
                </a:solidFill>
              </a:rPr>
              <a:t>-Students can count to 120, starting at any number less than 120.</a:t>
            </a:r>
            <a:endParaRPr>
              <a:solidFill>
                <a:schemeClr val="dk1"/>
              </a:solidFill>
            </a:endParaRPr>
          </a:p>
          <a:p>
            <a:pPr marL="0" lvl="0" indent="0" algn="l" rtl="0">
              <a:spcBef>
                <a:spcPts val="1200"/>
              </a:spcBef>
              <a:spcAft>
                <a:spcPts val="0"/>
              </a:spcAft>
              <a:buNone/>
            </a:pPr>
            <a:r>
              <a:rPr lang="en">
                <a:solidFill>
                  <a:schemeClr val="dk1"/>
                </a:solidFill>
              </a:rPr>
              <a:t>-Students can read and write numeral and represent a number of objects with a written numeral within this range.</a:t>
            </a:r>
            <a:endParaRPr>
              <a:solidFill>
                <a:schemeClr val="dk1"/>
              </a:solidFill>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316"/>
        <p:cNvGrpSpPr/>
        <p:nvPr/>
      </p:nvGrpSpPr>
      <p:grpSpPr>
        <a:xfrm>
          <a:off x="0" y="0"/>
          <a:ext cx="0" cy="0"/>
          <a:chOff x="0" y="0"/>
          <a:chExt cx="0" cy="0"/>
        </a:xfrm>
      </p:grpSpPr>
      <p:sp>
        <p:nvSpPr>
          <p:cNvPr id="317" name="Google Shape;317;p52"/>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900"/>
              <a:t>Hallway Teaching Activity 3: </a:t>
            </a:r>
            <a:endParaRPr sz="1900"/>
          </a:p>
        </p:txBody>
      </p:sp>
      <p:sp>
        <p:nvSpPr>
          <p:cNvPr id="318" name="Google Shape;318;p52"/>
          <p:cNvSpPr txBox="1">
            <a:spLocks noGrp="1"/>
          </p:cNvSpPr>
          <p:nvPr>
            <p:ph type="body" idx="1"/>
          </p:nvPr>
        </p:nvSpPr>
        <p:spPr>
          <a:xfrm>
            <a:off x="0" y="704350"/>
            <a:ext cx="8520600" cy="4392300"/>
          </a:xfrm>
          <a:prstGeom prst="rect">
            <a:avLst/>
          </a:prstGeom>
        </p:spPr>
        <p:txBody>
          <a:bodyPr spcFirstLastPara="1" wrap="square" lIns="91425" tIns="91425" rIns="91425" bIns="91425" anchor="t" anchorCtr="0">
            <a:normAutofit fontScale="92500"/>
          </a:bodyPr>
          <a:lstStyle/>
          <a:p>
            <a:pPr marL="0" lvl="0" indent="0" algn="ctr" rtl="0">
              <a:spcBef>
                <a:spcPts val="0"/>
              </a:spcBef>
              <a:spcAft>
                <a:spcPts val="0"/>
              </a:spcAft>
              <a:buNone/>
            </a:pPr>
            <a:r>
              <a:rPr lang="en" b="1">
                <a:solidFill>
                  <a:schemeClr val="dk1"/>
                </a:solidFill>
              </a:rPr>
              <a:t>What Number am I?</a:t>
            </a:r>
            <a:endParaRPr b="1">
              <a:solidFill>
                <a:schemeClr val="dk1"/>
              </a:solidFill>
            </a:endParaRPr>
          </a:p>
          <a:p>
            <a:pPr marL="0" lvl="0" indent="0" algn="l" rtl="0">
              <a:spcBef>
                <a:spcPts val="1200"/>
              </a:spcBef>
              <a:spcAft>
                <a:spcPts val="0"/>
              </a:spcAft>
              <a:buNone/>
            </a:pPr>
            <a:r>
              <a:rPr lang="en" u="sng">
                <a:solidFill>
                  <a:schemeClr val="dk1"/>
                </a:solidFill>
              </a:rPr>
              <a:t>Intended learning: </a:t>
            </a:r>
            <a:r>
              <a:rPr lang="en">
                <a:solidFill>
                  <a:schemeClr val="dk1"/>
                </a:solidFill>
              </a:rPr>
              <a:t>Understanding place value and the concept of more or less. </a:t>
            </a:r>
            <a:endParaRPr>
              <a:solidFill>
                <a:schemeClr val="dk1"/>
              </a:solidFill>
            </a:endParaRPr>
          </a:p>
          <a:p>
            <a:pPr marL="0" lvl="0" indent="0" algn="l" rtl="0">
              <a:spcBef>
                <a:spcPts val="1200"/>
              </a:spcBef>
              <a:spcAft>
                <a:spcPts val="0"/>
              </a:spcAft>
              <a:buNone/>
            </a:pPr>
            <a:r>
              <a:rPr lang="en" u="sng">
                <a:solidFill>
                  <a:schemeClr val="dk1"/>
                </a:solidFill>
              </a:rPr>
              <a:t>Materials: NONE!</a:t>
            </a:r>
            <a:endParaRPr u="sng">
              <a:solidFill>
                <a:schemeClr val="dk1"/>
              </a:solidFill>
            </a:endParaRPr>
          </a:p>
          <a:p>
            <a:pPr marL="0" lvl="0" indent="0" algn="l" rtl="0">
              <a:spcBef>
                <a:spcPts val="1200"/>
              </a:spcBef>
              <a:spcAft>
                <a:spcPts val="0"/>
              </a:spcAft>
              <a:buNone/>
            </a:pPr>
            <a:r>
              <a:rPr lang="en" u="sng">
                <a:solidFill>
                  <a:schemeClr val="dk1"/>
                </a:solidFill>
              </a:rPr>
              <a:t>Procedure: </a:t>
            </a:r>
            <a:endParaRPr u="sng">
              <a:solidFill>
                <a:schemeClr val="dk1"/>
              </a:solidFill>
            </a:endParaRPr>
          </a:p>
          <a:p>
            <a:pPr marL="457200" lvl="0" indent="-342900" algn="l" rtl="0">
              <a:spcBef>
                <a:spcPts val="1200"/>
              </a:spcBef>
              <a:spcAft>
                <a:spcPts val="0"/>
              </a:spcAft>
              <a:buClr>
                <a:schemeClr val="dk1"/>
              </a:buClr>
              <a:buSzPts val="1800"/>
              <a:buChar char="●"/>
            </a:pPr>
            <a:r>
              <a:rPr lang="en">
                <a:solidFill>
                  <a:schemeClr val="dk1"/>
                </a:solidFill>
              </a:rPr>
              <a:t>Explain that you are going to give the students clues to what number you are and they have to guess. </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Pick a number (73) and begin with a couple of clues like, “I have two digits (or numbers). I am more than 60, but less than 80. The number in my ones place is less than 5.” </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Have students begin guessing numbers, and retell clues if they get off track. Give more and more clues until one student guesses correctly. </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Game can be made easier by adding bigger/ more obvious clues like, “I have one digit that is more than 5” or “I have two digits that are more than 20 but less than 30”</a:t>
            </a:r>
            <a:endParaRPr>
              <a:solidFill>
                <a:schemeClr val="dk1"/>
              </a:solidFill>
            </a:endParaRPr>
          </a:p>
        </p:txBody>
      </p:sp>
      <p:pic>
        <p:nvPicPr>
          <p:cNvPr id="319" name="Google Shape;319;p52" descr="A Guy Named Seven - Bedtime Math"/>
          <p:cNvPicPr preferRelativeResize="0"/>
          <p:nvPr/>
        </p:nvPicPr>
        <p:blipFill>
          <a:blip r:embed="rId3">
            <a:alphaModFix/>
          </a:blip>
          <a:stretch>
            <a:fillRect/>
          </a:stretch>
        </p:blipFill>
        <p:spPr>
          <a:xfrm>
            <a:off x="7372025" y="61850"/>
            <a:ext cx="1683075" cy="11179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Shape 323"/>
        <p:cNvGrpSpPr/>
        <p:nvPr/>
      </p:nvGrpSpPr>
      <p:grpSpPr>
        <a:xfrm>
          <a:off x="0" y="0"/>
          <a:ext cx="0" cy="0"/>
          <a:chOff x="0" y="0"/>
          <a:chExt cx="0" cy="0"/>
        </a:xfrm>
      </p:grpSpPr>
      <p:sp>
        <p:nvSpPr>
          <p:cNvPr id="324" name="Google Shape;324;p53"/>
          <p:cNvSpPr txBox="1">
            <a:spLocks noGrp="1"/>
          </p:cNvSpPr>
          <p:nvPr>
            <p:ph type="title"/>
          </p:nvPr>
        </p:nvSpPr>
        <p:spPr>
          <a:xfrm>
            <a:off x="490250" y="526350"/>
            <a:ext cx="8000700" cy="4090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5300"/>
              <a:t>Performance Task </a:t>
            </a:r>
            <a:endParaRPr sz="53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328"/>
        <p:cNvGrpSpPr/>
        <p:nvPr/>
      </p:nvGrpSpPr>
      <p:grpSpPr>
        <a:xfrm>
          <a:off x="0" y="0"/>
          <a:ext cx="0" cy="0"/>
          <a:chOff x="0" y="0"/>
          <a:chExt cx="0" cy="0"/>
        </a:xfrm>
      </p:grpSpPr>
      <p:sp>
        <p:nvSpPr>
          <p:cNvPr id="329" name="Google Shape;329;p54"/>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900"/>
              <a:t>Interdisciplinary Performance Task </a:t>
            </a:r>
            <a:endParaRPr sz="1900"/>
          </a:p>
        </p:txBody>
      </p:sp>
      <p:sp>
        <p:nvSpPr>
          <p:cNvPr id="330" name="Google Shape;330;p54"/>
          <p:cNvSpPr txBox="1">
            <a:spLocks noGrp="1"/>
          </p:cNvSpPr>
          <p:nvPr>
            <p:ph type="body" idx="1"/>
          </p:nvPr>
        </p:nvSpPr>
        <p:spPr>
          <a:xfrm>
            <a:off x="90525" y="572700"/>
            <a:ext cx="8799900" cy="44361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
                <a:solidFill>
                  <a:schemeClr val="dk1"/>
                </a:solidFill>
              </a:rPr>
              <a:t>Standards: </a:t>
            </a:r>
            <a:endParaRPr>
              <a:solidFill>
                <a:schemeClr val="dk1"/>
              </a:solidFill>
            </a:endParaRPr>
          </a:p>
          <a:p>
            <a:pPr marL="457200" lvl="0" indent="-322580" algn="l" rtl="0">
              <a:spcBef>
                <a:spcPts val="1200"/>
              </a:spcBef>
              <a:spcAft>
                <a:spcPts val="0"/>
              </a:spcAft>
              <a:buClr>
                <a:schemeClr val="dk1"/>
              </a:buClr>
              <a:buSzPct val="100000"/>
              <a:buChar char="●"/>
            </a:pPr>
            <a:r>
              <a:rPr lang="en" sz="1600" b="1">
                <a:solidFill>
                  <a:schemeClr val="dk1"/>
                </a:solidFill>
              </a:rPr>
              <a:t>First Grade Mathematics: Standard 1: Number and Quantity</a:t>
            </a:r>
            <a:endParaRPr sz="1600" b="1">
              <a:solidFill>
                <a:schemeClr val="dk1"/>
              </a:solidFill>
            </a:endParaRPr>
          </a:p>
          <a:p>
            <a:pPr marL="914400" lvl="1" indent="-322580" algn="l" rtl="0">
              <a:spcBef>
                <a:spcPts val="0"/>
              </a:spcBef>
              <a:spcAft>
                <a:spcPts val="0"/>
              </a:spcAft>
              <a:buClr>
                <a:schemeClr val="dk1"/>
              </a:buClr>
              <a:buSzPct val="100000"/>
              <a:buFont typeface="Proxima Nova"/>
              <a:buChar char="○"/>
            </a:pPr>
            <a:r>
              <a:rPr lang="en" sz="1600">
                <a:solidFill>
                  <a:schemeClr val="dk1"/>
                </a:solidFill>
                <a:latin typeface="Proxima Nova"/>
                <a:ea typeface="Proxima Nova"/>
                <a:cs typeface="Proxima Nova"/>
                <a:sym typeface="Proxima Nova"/>
              </a:rPr>
              <a:t>1.NBT.B.B. Number &amp; Operations in Base Ten: Understand place value. </a:t>
            </a:r>
            <a:endParaRPr sz="1600">
              <a:solidFill>
                <a:schemeClr val="dk1"/>
              </a:solidFill>
              <a:latin typeface="Proxima Nova"/>
              <a:ea typeface="Proxima Nova"/>
              <a:cs typeface="Proxima Nova"/>
              <a:sym typeface="Proxima Nova"/>
            </a:endParaRPr>
          </a:p>
          <a:p>
            <a:pPr marL="914400" lvl="1" indent="-322580" algn="l" rtl="0">
              <a:spcBef>
                <a:spcPts val="0"/>
              </a:spcBef>
              <a:spcAft>
                <a:spcPts val="0"/>
              </a:spcAft>
              <a:buClr>
                <a:schemeClr val="dk1"/>
              </a:buClr>
              <a:buSzPct val="100000"/>
              <a:buFont typeface="Proxima Nova"/>
              <a:buChar char="○"/>
            </a:pPr>
            <a:r>
              <a:rPr lang="en" sz="1600">
                <a:solidFill>
                  <a:schemeClr val="dk1"/>
                </a:solidFill>
                <a:latin typeface="Proxima Nova"/>
                <a:ea typeface="Proxima Nova"/>
                <a:cs typeface="Proxima Nova"/>
                <a:sym typeface="Proxima Nova"/>
              </a:rPr>
              <a:t>Evidence Outcomes:</a:t>
            </a:r>
            <a:endParaRPr sz="1600">
              <a:solidFill>
                <a:schemeClr val="dk1"/>
              </a:solidFill>
              <a:latin typeface="Proxima Nova"/>
              <a:ea typeface="Proxima Nova"/>
              <a:cs typeface="Proxima Nova"/>
              <a:sym typeface="Proxima Nova"/>
            </a:endParaRPr>
          </a:p>
          <a:p>
            <a:pPr marL="1371600" lvl="2" indent="-328453" algn="l" rtl="0">
              <a:spcBef>
                <a:spcPts val="0"/>
              </a:spcBef>
              <a:spcAft>
                <a:spcPts val="0"/>
              </a:spcAft>
              <a:buClr>
                <a:schemeClr val="dk1"/>
              </a:buClr>
              <a:buSzPct val="100000"/>
              <a:buFont typeface="Proxima Nova"/>
              <a:buChar char="■"/>
            </a:pPr>
            <a:r>
              <a:rPr lang="en" sz="1700">
                <a:solidFill>
                  <a:schemeClr val="dk1"/>
                </a:solidFill>
                <a:latin typeface="Proxima Nova"/>
                <a:ea typeface="Proxima Nova"/>
                <a:cs typeface="Proxima Nova"/>
                <a:sym typeface="Proxima Nova"/>
              </a:rPr>
              <a:t>Students can understand that the two digits of a two-digit number represent amounts of tens and ones. Understand the following as special cases: </a:t>
            </a:r>
            <a:endParaRPr sz="1700">
              <a:solidFill>
                <a:schemeClr val="dk1"/>
              </a:solidFill>
              <a:latin typeface="Proxima Nova"/>
              <a:ea typeface="Proxima Nova"/>
              <a:cs typeface="Proxima Nova"/>
              <a:sym typeface="Proxima Nova"/>
            </a:endParaRPr>
          </a:p>
          <a:p>
            <a:pPr marL="1828800" lvl="0" indent="-328453" algn="l" rtl="0">
              <a:lnSpc>
                <a:spcPct val="100000"/>
              </a:lnSpc>
              <a:spcBef>
                <a:spcPts val="0"/>
              </a:spcBef>
              <a:spcAft>
                <a:spcPts val="0"/>
              </a:spcAft>
              <a:buClr>
                <a:schemeClr val="dk1"/>
              </a:buClr>
              <a:buSzPct val="100000"/>
              <a:buFont typeface="Proxima Nova"/>
              <a:buChar char="-"/>
            </a:pPr>
            <a:r>
              <a:rPr lang="en" sz="1700">
                <a:solidFill>
                  <a:schemeClr val="dk1"/>
                </a:solidFill>
                <a:latin typeface="Proxima Nova"/>
                <a:ea typeface="Proxima Nova"/>
                <a:cs typeface="Proxima Nova"/>
                <a:sym typeface="Proxima Nova"/>
              </a:rPr>
              <a:t>10 can be thought of as a bundle of ones called a “ten” </a:t>
            </a:r>
            <a:endParaRPr sz="1700">
              <a:solidFill>
                <a:schemeClr val="dk1"/>
              </a:solidFill>
              <a:latin typeface="Proxima Nova"/>
              <a:ea typeface="Proxima Nova"/>
              <a:cs typeface="Proxima Nova"/>
              <a:sym typeface="Proxima Nova"/>
            </a:endParaRPr>
          </a:p>
          <a:p>
            <a:pPr marL="1828800" lvl="0" indent="-328453" algn="l" rtl="0">
              <a:lnSpc>
                <a:spcPct val="100000"/>
              </a:lnSpc>
              <a:spcBef>
                <a:spcPts val="0"/>
              </a:spcBef>
              <a:spcAft>
                <a:spcPts val="0"/>
              </a:spcAft>
              <a:buClr>
                <a:schemeClr val="dk1"/>
              </a:buClr>
              <a:buSzPct val="100000"/>
              <a:buFont typeface="Proxima Nova"/>
              <a:buChar char="-"/>
            </a:pPr>
            <a:r>
              <a:rPr lang="en" sz="1700">
                <a:solidFill>
                  <a:schemeClr val="dk1"/>
                </a:solidFill>
                <a:latin typeface="Proxima Nova"/>
                <a:ea typeface="Proxima Nova"/>
                <a:cs typeface="Proxima Nova"/>
                <a:sym typeface="Proxima Nova"/>
              </a:rPr>
              <a:t>Numbers 11-19 are composed of a ten and a 1,2,3,4,5,6,7,8,9 ones</a:t>
            </a:r>
            <a:endParaRPr sz="1700">
              <a:solidFill>
                <a:schemeClr val="dk1"/>
              </a:solidFill>
              <a:latin typeface="Proxima Nova"/>
              <a:ea typeface="Proxima Nova"/>
              <a:cs typeface="Proxima Nova"/>
              <a:sym typeface="Proxima Nova"/>
            </a:endParaRPr>
          </a:p>
          <a:p>
            <a:pPr marL="1828800" lvl="0" indent="-328453" algn="l" rtl="0">
              <a:lnSpc>
                <a:spcPct val="100000"/>
              </a:lnSpc>
              <a:spcBef>
                <a:spcPts val="0"/>
              </a:spcBef>
              <a:spcAft>
                <a:spcPts val="0"/>
              </a:spcAft>
              <a:buClr>
                <a:schemeClr val="dk1"/>
              </a:buClr>
              <a:buSzPct val="100000"/>
              <a:buFont typeface="Proxima Nova"/>
              <a:buChar char="-"/>
            </a:pPr>
            <a:r>
              <a:rPr lang="en" sz="1700">
                <a:solidFill>
                  <a:schemeClr val="dk1"/>
                </a:solidFill>
                <a:latin typeface="Proxima Nova"/>
                <a:ea typeface="Proxima Nova"/>
                <a:cs typeface="Proxima Nova"/>
                <a:sym typeface="Proxima Nova"/>
              </a:rPr>
              <a:t>The numbers 10,20,30,40,50,60,70,80,90 refer to 1,2,3,4,5,6,7,8,9 ‘tens’ </a:t>
            </a:r>
            <a:endParaRPr sz="1700">
              <a:solidFill>
                <a:schemeClr val="dk1"/>
              </a:solidFill>
              <a:latin typeface="Proxima Nova"/>
              <a:ea typeface="Proxima Nova"/>
              <a:cs typeface="Proxima Nova"/>
              <a:sym typeface="Proxima Nova"/>
            </a:endParaRPr>
          </a:p>
          <a:p>
            <a:pPr marL="1371600" lvl="0" indent="0" algn="l" rtl="0">
              <a:lnSpc>
                <a:spcPct val="100000"/>
              </a:lnSpc>
              <a:spcBef>
                <a:spcPts val="0"/>
              </a:spcBef>
              <a:spcAft>
                <a:spcPts val="0"/>
              </a:spcAft>
              <a:buNone/>
            </a:pPr>
            <a:r>
              <a:rPr lang="en" sz="1700">
                <a:solidFill>
                  <a:schemeClr val="dk1"/>
                </a:solidFill>
                <a:latin typeface="Proxima Nova"/>
                <a:ea typeface="Proxima Nova"/>
                <a:cs typeface="Proxima Nova"/>
                <a:sym typeface="Proxima Nova"/>
              </a:rPr>
              <a:t>Students can compare two two-digit numbers based on meanings of the tens and ones digits, recording the results of comparisons with the symbols &gt;,=,&lt;</a:t>
            </a:r>
            <a:endParaRPr sz="1700">
              <a:solidFill>
                <a:schemeClr val="dk1"/>
              </a:solidFill>
              <a:latin typeface="Proxima Nova"/>
              <a:ea typeface="Proxima Nova"/>
              <a:cs typeface="Proxima Nova"/>
              <a:sym typeface="Proxima Nova"/>
            </a:endParaRPr>
          </a:p>
          <a:p>
            <a:pPr marL="457200" lvl="0" indent="-322580" algn="l" rtl="0">
              <a:spcBef>
                <a:spcPts val="0"/>
              </a:spcBef>
              <a:spcAft>
                <a:spcPts val="0"/>
              </a:spcAft>
              <a:buClr>
                <a:schemeClr val="dk1"/>
              </a:buClr>
              <a:buSzPct val="100000"/>
              <a:buFont typeface="Proxima Nova"/>
              <a:buChar char="●"/>
            </a:pPr>
            <a:r>
              <a:rPr lang="en" sz="1600" b="1">
                <a:solidFill>
                  <a:schemeClr val="dk1"/>
                </a:solidFill>
                <a:latin typeface="Proxima Nova"/>
                <a:ea typeface="Proxima Nova"/>
                <a:cs typeface="Proxima Nova"/>
                <a:sym typeface="Proxima Nova"/>
              </a:rPr>
              <a:t>First Grade Reading, Writing, and Communicating: Standard 3. Writing and Composition</a:t>
            </a:r>
            <a:endParaRPr sz="1600" b="1">
              <a:solidFill>
                <a:schemeClr val="dk1"/>
              </a:solidFill>
              <a:latin typeface="Proxima Nova"/>
              <a:ea typeface="Proxima Nova"/>
              <a:cs typeface="Proxima Nova"/>
              <a:sym typeface="Proxima Nova"/>
            </a:endParaRPr>
          </a:p>
          <a:p>
            <a:pPr marL="914400" lvl="1" indent="-322580" algn="l" rtl="0">
              <a:spcBef>
                <a:spcPts val="0"/>
              </a:spcBef>
              <a:spcAft>
                <a:spcPts val="0"/>
              </a:spcAft>
              <a:buClr>
                <a:schemeClr val="dk1"/>
              </a:buClr>
              <a:buSzPct val="100000"/>
              <a:buFont typeface="Proxima Nova"/>
              <a:buChar char="○"/>
            </a:pPr>
            <a:r>
              <a:rPr lang="en" sz="1600">
                <a:solidFill>
                  <a:schemeClr val="dk1"/>
                </a:solidFill>
                <a:latin typeface="Proxima Nova"/>
                <a:ea typeface="Proxima Nova"/>
                <a:cs typeface="Proxima Nova"/>
                <a:sym typeface="Proxima Nova"/>
              </a:rPr>
              <a:t>2. Write informative/explanatory texts by naming a topic, providing related details, and giving the audience a sense of closure. </a:t>
            </a:r>
            <a:endParaRPr sz="1600">
              <a:solidFill>
                <a:schemeClr val="dk1"/>
              </a:solidFill>
              <a:latin typeface="Proxima Nova"/>
              <a:ea typeface="Proxima Nova"/>
              <a:cs typeface="Proxima Nova"/>
              <a:sym typeface="Proxima Nova"/>
            </a:endParaRPr>
          </a:p>
          <a:p>
            <a:pPr marL="914400" lvl="1" indent="-322580" algn="l" rtl="0">
              <a:spcBef>
                <a:spcPts val="0"/>
              </a:spcBef>
              <a:spcAft>
                <a:spcPts val="0"/>
              </a:spcAft>
              <a:buClr>
                <a:schemeClr val="dk1"/>
              </a:buClr>
              <a:buSzPct val="100000"/>
              <a:buFont typeface="Proxima Nova"/>
              <a:buChar char="○"/>
            </a:pPr>
            <a:r>
              <a:rPr lang="en" sz="1600">
                <a:solidFill>
                  <a:schemeClr val="dk1"/>
                </a:solidFill>
                <a:latin typeface="Proxima Nova"/>
                <a:ea typeface="Proxima Nova"/>
                <a:cs typeface="Proxima Nova"/>
                <a:sym typeface="Proxima Nova"/>
              </a:rPr>
              <a:t>Evidence Outcomes:</a:t>
            </a:r>
            <a:endParaRPr sz="1600">
              <a:solidFill>
                <a:schemeClr val="dk1"/>
              </a:solidFill>
              <a:latin typeface="Proxima Nova"/>
              <a:ea typeface="Proxima Nova"/>
              <a:cs typeface="Proxima Nova"/>
              <a:sym typeface="Proxima Nova"/>
            </a:endParaRPr>
          </a:p>
          <a:p>
            <a:pPr marL="1371600" lvl="2" indent="-322580" algn="l" rtl="0">
              <a:spcBef>
                <a:spcPts val="0"/>
              </a:spcBef>
              <a:spcAft>
                <a:spcPts val="0"/>
              </a:spcAft>
              <a:buClr>
                <a:schemeClr val="dk1"/>
              </a:buClr>
              <a:buSzPct val="100000"/>
              <a:buFont typeface="Proxima Nova"/>
              <a:buChar char="■"/>
            </a:pPr>
            <a:r>
              <a:rPr lang="en" sz="1600">
                <a:solidFill>
                  <a:schemeClr val="dk1"/>
                </a:solidFill>
                <a:latin typeface="Proxima Nova"/>
                <a:ea typeface="Proxima Nova"/>
                <a:cs typeface="Proxima Nova"/>
                <a:sym typeface="Proxima Nova"/>
              </a:rPr>
              <a:t>Students can name a topic, supply some facts about the topic, and provide some sense of closure. </a:t>
            </a:r>
            <a:endParaRPr sz="1600">
              <a:solidFill>
                <a:schemeClr val="dk1"/>
              </a:solidFill>
              <a:latin typeface="Proxima Nova"/>
              <a:ea typeface="Proxima Nova"/>
              <a:cs typeface="Proxima Nova"/>
              <a:sym typeface="Proxima Nova"/>
            </a:endParaRPr>
          </a:p>
          <a:p>
            <a:pPr marL="0" lvl="0" indent="0" algn="l" rtl="0">
              <a:spcBef>
                <a:spcPts val="1200"/>
              </a:spcBef>
              <a:spcAft>
                <a:spcPts val="1200"/>
              </a:spcAft>
              <a:buClr>
                <a:schemeClr val="dk1"/>
              </a:buClr>
              <a:buSzPct val="68750"/>
              <a:buFont typeface="Arial"/>
              <a:buNone/>
            </a:pPr>
            <a:endParaRPr sz="1600" b="1">
              <a:solidFill>
                <a:schemeClr val="dk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334"/>
        <p:cNvGrpSpPr/>
        <p:nvPr/>
      </p:nvGrpSpPr>
      <p:grpSpPr>
        <a:xfrm>
          <a:off x="0" y="0"/>
          <a:ext cx="0" cy="0"/>
          <a:chOff x="0" y="0"/>
          <a:chExt cx="0" cy="0"/>
        </a:xfrm>
      </p:grpSpPr>
      <p:sp>
        <p:nvSpPr>
          <p:cNvPr id="335" name="Google Shape;335;p55"/>
          <p:cNvSpPr txBox="1">
            <a:spLocks noGrp="1"/>
          </p:cNvSpPr>
          <p:nvPr>
            <p:ph type="title"/>
          </p:nvPr>
        </p:nvSpPr>
        <p:spPr>
          <a:xfrm>
            <a:off x="0" y="4067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900"/>
              <a:t>Interdisciplinary Performance Task cont. </a:t>
            </a:r>
            <a:endParaRPr sz="1900"/>
          </a:p>
        </p:txBody>
      </p:sp>
      <p:sp>
        <p:nvSpPr>
          <p:cNvPr id="336" name="Google Shape;336;p55"/>
          <p:cNvSpPr txBox="1">
            <a:spLocks noGrp="1"/>
          </p:cNvSpPr>
          <p:nvPr>
            <p:ph type="body" idx="1"/>
          </p:nvPr>
        </p:nvSpPr>
        <p:spPr>
          <a:xfrm>
            <a:off x="84625" y="517175"/>
            <a:ext cx="8747700" cy="4051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u="sng">
                <a:solidFill>
                  <a:schemeClr val="dk1"/>
                </a:solidFill>
              </a:rPr>
              <a:t>Materials: </a:t>
            </a:r>
            <a:r>
              <a:rPr lang="en">
                <a:solidFill>
                  <a:schemeClr val="dk1"/>
                </a:solidFill>
              </a:rPr>
              <a:t>Access to National Geographic kids website (https://www.natgeokids.com/ie/category/discover/animals/) , premade poster outlines, crayons or markers. </a:t>
            </a:r>
            <a:endParaRPr>
              <a:solidFill>
                <a:schemeClr val="dk1"/>
              </a:solidFill>
            </a:endParaRPr>
          </a:p>
          <a:p>
            <a:pPr marL="0" lvl="0" indent="0" algn="l" rtl="0">
              <a:spcBef>
                <a:spcPts val="1200"/>
              </a:spcBef>
              <a:spcAft>
                <a:spcPts val="0"/>
              </a:spcAft>
              <a:buNone/>
            </a:pPr>
            <a:r>
              <a:rPr lang="en" u="sng">
                <a:solidFill>
                  <a:schemeClr val="dk1"/>
                </a:solidFill>
              </a:rPr>
              <a:t>Description: </a:t>
            </a:r>
            <a:endParaRPr>
              <a:solidFill>
                <a:schemeClr val="dk1"/>
              </a:solidFill>
            </a:endParaRPr>
          </a:p>
          <a:p>
            <a:pPr marL="0" lvl="0" indent="0" algn="l" rtl="0">
              <a:spcBef>
                <a:spcPts val="1200"/>
              </a:spcBef>
              <a:spcAft>
                <a:spcPts val="0"/>
              </a:spcAft>
              <a:buNone/>
            </a:pPr>
            <a:r>
              <a:rPr lang="en">
                <a:solidFill>
                  <a:schemeClr val="dk1"/>
                </a:solidFill>
              </a:rPr>
              <a:t>Students will create a poster comparing the characteristics of two animals. Students will be provided with animal facts from National Geographic in order to complete the poster. The student will use their learned knowledge of place value and comparing two numbers to write about the two animals’ differences. </a:t>
            </a:r>
            <a:endParaRPr>
              <a:solidFill>
                <a:schemeClr val="dk1"/>
              </a:solidFill>
            </a:endParaRPr>
          </a:p>
          <a:p>
            <a:pPr marL="0" lvl="0" indent="0" algn="l" rtl="0">
              <a:spcBef>
                <a:spcPts val="1200"/>
              </a:spcBef>
              <a:spcAft>
                <a:spcPts val="1200"/>
              </a:spcAft>
              <a:buNone/>
            </a:pP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340"/>
        <p:cNvGrpSpPr/>
        <p:nvPr/>
      </p:nvGrpSpPr>
      <p:grpSpPr>
        <a:xfrm>
          <a:off x="0" y="0"/>
          <a:ext cx="0" cy="0"/>
          <a:chOff x="0" y="0"/>
          <a:chExt cx="0" cy="0"/>
        </a:xfrm>
      </p:grpSpPr>
      <p:sp>
        <p:nvSpPr>
          <p:cNvPr id="341" name="Google Shape;341;p56"/>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900"/>
              <a:t>Interdisciplinary Performance Task cont. </a:t>
            </a:r>
            <a:endParaRPr sz="1900"/>
          </a:p>
        </p:txBody>
      </p:sp>
      <p:sp>
        <p:nvSpPr>
          <p:cNvPr id="342" name="Google Shape;342;p56"/>
          <p:cNvSpPr txBox="1">
            <a:spLocks noGrp="1"/>
          </p:cNvSpPr>
          <p:nvPr>
            <p:ph type="body" idx="1"/>
          </p:nvPr>
        </p:nvSpPr>
        <p:spPr>
          <a:xfrm>
            <a:off x="84625" y="620600"/>
            <a:ext cx="4823700" cy="4306500"/>
          </a:xfrm>
          <a:prstGeom prst="rect">
            <a:avLst/>
          </a:prstGeom>
        </p:spPr>
        <p:txBody>
          <a:bodyPr spcFirstLastPara="1" wrap="square" lIns="91425" tIns="91425" rIns="91425" bIns="91425" anchor="t" anchorCtr="0">
            <a:normAutofit fontScale="70000" lnSpcReduction="20000"/>
          </a:bodyPr>
          <a:lstStyle/>
          <a:p>
            <a:pPr marL="0" lvl="0" indent="0" algn="ctr" rtl="0">
              <a:spcBef>
                <a:spcPts val="0"/>
              </a:spcBef>
              <a:spcAft>
                <a:spcPts val="0"/>
              </a:spcAft>
              <a:buNone/>
            </a:pPr>
            <a:r>
              <a:rPr lang="en" b="1">
                <a:solidFill>
                  <a:schemeClr val="dk1"/>
                </a:solidFill>
              </a:rPr>
              <a:t>Differentiation: </a:t>
            </a:r>
            <a:endParaRPr b="1">
              <a:solidFill>
                <a:schemeClr val="dk1"/>
              </a:solidFill>
            </a:endParaRPr>
          </a:p>
          <a:p>
            <a:pPr marL="0" lvl="0" indent="0" algn="l" rtl="0">
              <a:spcBef>
                <a:spcPts val="1200"/>
              </a:spcBef>
              <a:spcAft>
                <a:spcPts val="0"/>
              </a:spcAft>
              <a:buNone/>
            </a:pPr>
            <a:r>
              <a:rPr lang="en" u="sng">
                <a:solidFill>
                  <a:schemeClr val="dk1"/>
                </a:solidFill>
              </a:rPr>
              <a:t>Above Grade Level:</a:t>
            </a:r>
            <a:endParaRPr u="sng">
              <a:solidFill>
                <a:schemeClr val="dk1"/>
              </a:solidFill>
            </a:endParaRPr>
          </a:p>
          <a:p>
            <a:pPr marL="0" lvl="0" indent="0" algn="l" rtl="0">
              <a:spcBef>
                <a:spcPts val="1200"/>
              </a:spcBef>
              <a:spcAft>
                <a:spcPts val="0"/>
              </a:spcAft>
              <a:buNone/>
            </a:pPr>
            <a:r>
              <a:rPr lang="en">
                <a:solidFill>
                  <a:schemeClr val="dk1"/>
                </a:solidFill>
              </a:rPr>
              <a:t>To support students who are performing above grade level, copies of the poster outline can be made without pre-drawn base ten blocks to give the student the opportunity to draw the correct amount of base ten blocks on their own. Additionally, the writing prompts below each characteristic can be removed to give student a more challenging opportunity to write the full sentence on their own. </a:t>
            </a:r>
            <a:endParaRPr>
              <a:solidFill>
                <a:schemeClr val="dk1"/>
              </a:solidFill>
            </a:endParaRPr>
          </a:p>
          <a:p>
            <a:pPr marL="0" lvl="0" indent="0" algn="l" rtl="0">
              <a:spcBef>
                <a:spcPts val="1200"/>
              </a:spcBef>
              <a:spcAft>
                <a:spcPts val="0"/>
              </a:spcAft>
              <a:buNone/>
            </a:pPr>
            <a:r>
              <a:rPr lang="en" u="sng">
                <a:solidFill>
                  <a:schemeClr val="dk1"/>
                </a:solidFill>
              </a:rPr>
              <a:t>Below Grade Level: </a:t>
            </a:r>
            <a:endParaRPr u="sng">
              <a:solidFill>
                <a:schemeClr val="dk1"/>
              </a:solidFill>
            </a:endParaRPr>
          </a:p>
          <a:p>
            <a:pPr marL="0" lvl="0" indent="0" algn="l" rtl="0">
              <a:spcBef>
                <a:spcPts val="1200"/>
              </a:spcBef>
              <a:spcAft>
                <a:spcPts val="1200"/>
              </a:spcAft>
              <a:buNone/>
            </a:pPr>
            <a:r>
              <a:rPr lang="en">
                <a:solidFill>
                  <a:schemeClr val="dk1"/>
                </a:solidFill>
              </a:rPr>
              <a:t>To support students who are performing below grade level, copies of the poster outline can be made with the correct amount of pre-drawn base ten blocks so that the student can just color in all of the blocks without working to figure out how many to color in. Additionally, the writing prompt or numbers can be filled in for the student to trace instead of having the student write them out themselves. </a:t>
            </a:r>
            <a:endParaRPr>
              <a:solidFill>
                <a:schemeClr val="dk1"/>
              </a:solidFill>
            </a:endParaRPr>
          </a:p>
        </p:txBody>
      </p:sp>
      <p:pic>
        <p:nvPicPr>
          <p:cNvPr id="343" name="Google Shape;343;p56"/>
          <p:cNvPicPr preferRelativeResize="0"/>
          <p:nvPr/>
        </p:nvPicPr>
        <p:blipFill rotWithShape="1">
          <a:blip r:embed="rId3">
            <a:alphaModFix/>
          </a:blip>
          <a:srcRect t="4387" b="4204"/>
          <a:stretch/>
        </p:blipFill>
        <p:spPr>
          <a:xfrm>
            <a:off x="5331550" y="87988"/>
            <a:ext cx="3341925" cy="496752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5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Resources</a:t>
            </a:r>
            <a:endParaRPr/>
          </a:p>
        </p:txBody>
      </p:sp>
      <p:graphicFrame>
        <p:nvGraphicFramePr>
          <p:cNvPr id="349" name="Google Shape;349;p57"/>
          <p:cNvGraphicFramePr/>
          <p:nvPr/>
        </p:nvGraphicFramePr>
        <p:xfrm>
          <a:off x="952500" y="940000"/>
          <a:ext cx="7239000" cy="3906750"/>
        </p:xfrm>
        <a:graphic>
          <a:graphicData uri="http://schemas.openxmlformats.org/drawingml/2006/table">
            <a:tbl>
              <a:tblPr>
                <a:noFill/>
                <a:tableStyleId>{235375FB-D8CC-4616-BBEE-23C66C250ED0}</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517000">
                <a:tc>
                  <a:txBody>
                    <a:bodyPr/>
                    <a:lstStyle/>
                    <a:p>
                      <a:pPr marL="0" lvl="0" indent="0" algn="l" rtl="0">
                        <a:spcBef>
                          <a:spcPts val="0"/>
                        </a:spcBef>
                        <a:spcAft>
                          <a:spcPts val="0"/>
                        </a:spcAft>
                        <a:buNone/>
                      </a:pPr>
                      <a:r>
                        <a:rPr lang="en" b="1" u="sng"/>
                        <a:t>Resources Used in this Math Unit</a:t>
                      </a:r>
                      <a:endParaRPr b="1" u="sng"/>
                    </a:p>
                  </a:txBody>
                  <a:tcPr marL="91425" marR="91425" marT="91425" marB="91425"/>
                </a:tc>
                <a:tc>
                  <a:txBody>
                    <a:bodyPr/>
                    <a:lstStyle/>
                    <a:p>
                      <a:pPr marL="0" lvl="0" indent="0" algn="l" rtl="0">
                        <a:spcBef>
                          <a:spcPts val="0"/>
                        </a:spcBef>
                        <a:spcAft>
                          <a:spcPts val="0"/>
                        </a:spcAft>
                        <a:buNone/>
                      </a:pPr>
                      <a:r>
                        <a:rPr lang="en" b="1" u="sng"/>
                        <a:t>Additional Resources to Consider</a:t>
                      </a:r>
                      <a:endParaRPr b="1" u="sng"/>
                    </a:p>
                  </a:txBody>
                  <a:tcPr marL="91425" marR="91425" marT="91425" marB="91425"/>
                </a:tc>
                <a:extLst>
                  <a:ext uri="{0D108BD9-81ED-4DB2-BD59-A6C34878D82A}">
                    <a16:rowId xmlns:a16="http://schemas.microsoft.com/office/drawing/2014/main" val="10000"/>
                  </a:ext>
                </a:extLst>
              </a:tr>
              <a:tr h="3389750">
                <a:tc>
                  <a:txBody>
                    <a:bodyPr/>
                    <a:lstStyle/>
                    <a:p>
                      <a:pPr marL="457200" lvl="0" indent="-317500" algn="l" rtl="0">
                        <a:spcBef>
                          <a:spcPts val="0"/>
                        </a:spcBef>
                        <a:spcAft>
                          <a:spcPts val="0"/>
                        </a:spcAft>
                        <a:buSzPts val="1400"/>
                        <a:buChar char="-"/>
                      </a:pPr>
                      <a:r>
                        <a:rPr lang="en"/>
                        <a:t>Education.com</a:t>
                      </a:r>
                      <a:endParaRPr/>
                    </a:p>
                    <a:p>
                      <a:pPr marL="457200" lvl="0" indent="-317500" algn="l" rtl="0">
                        <a:spcBef>
                          <a:spcPts val="0"/>
                        </a:spcBef>
                        <a:spcAft>
                          <a:spcPts val="0"/>
                        </a:spcAft>
                        <a:buSzPts val="1400"/>
                        <a:buChar char="-"/>
                      </a:pPr>
                      <a:r>
                        <a:rPr lang="en"/>
                        <a:t>Teaching Number in the Classroom</a:t>
                      </a:r>
                      <a:endParaRPr/>
                    </a:p>
                    <a:p>
                      <a:pPr marL="457200" lvl="0" indent="-317500" algn="l" rtl="0">
                        <a:spcBef>
                          <a:spcPts val="0"/>
                        </a:spcBef>
                        <a:spcAft>
                          <a:spcPts val="0"/>
                        </a:spcAft>
                        <a:buSzPts val="1400"/>
                        <a:buChar char="-"/>
                      </a:pPr>
                      <a:r>
                        <a:rPr lang="en"/>
                        <a:t>Kids Academy </a:t>
                      </a:r>
                      <a:endParaRPr/>
                    </a:p>
                    <a:p>
                      <a:pPr marL="457200" lvl="0" indent="-317500" algn="l" rtl="0">
                        <a:spcBef>
                          <a:spcPts val="0"/>
                        </a:spcBef>
                        <a:spcAft>
                          <a:spcPts val="0"/>
                        </a:spcAft>
                        <a:buSzPts val="1400"/>
                        <a:buChar char="-"/>
                      </a:pPr>
                      <a:r>
                        <a:rPr lang="en"/>
                        <a:t>Number Rock</a:t>
                      </a:r>
                      <a:endParaRPr/>
                    </a:p>
                    <a:p>
                      <a:pPr marL="457200" lvl="0" indent="-317500" algn="l" rtl="0">
                        <a:spcBef>
                          <a:spcPts val="0"/>
                        </a:spcBef>
                        <a:spcAft>
                          <a:spcPts val="0"/>
                        </a:spcAft>
                        <a:buSzPts val="1400"/>
                        <a:buChar char="-"/>
                      </a:pPr>
                      <a:r>
                        <a:rPr lang="en"/>
                        <a:t>Jack Hartman Videos: </a:t>
                      </a:r>
                      <a:endParaRPr/>
                    </a:p>
                    <a:p>
                      <a:pPr marL="0" lvl="0" indent="0" algn="l" rtl="0">
                        <a:lnSpc>
                          <a:spcPct val="100000"/>
                        </a:lnSpc>
                        <a:spcBef>
                          <a:spcPts val="0"/>
                        </a:spcBef>
                        <a:spcAft>
                          <a:spcPts val="0"/>
                        </a:spcAft>
                        <a:buNone/>
                      </a:pPr>
                      <a:r>
                        <a:rPr lang="en"/>
                        <a:t>               -</a:t>
                      </a:r>
                      <a:r>
                        <a:rPr lang="en" u="sng">
                          <a:solidFill>
                            <a:srgbClr val="3C78D8"/>
                          </a:solidFill>
                          <a:hlinkClick r:id="rId3">
                            <a:extLst>
                              <a:ext uri="{A12FA001-AC4F-418D-AE19-62706E023703}">
                                <ahyp:hlinkClr xmlns:ahyp="http://schemas.microsoft.com/office/drawing/2018/hyperlinkcolor" val="tx"/>
                              </a:ext>
                            </a:extLst>
                          </a:hlinkClick>
                        </a:rPr>
                        <a:t>Count to 120</a:t>
                      </a:r>
                      <a:endParaRPr sz="1800">
                        <a:solidFill>
                          <a:schemeClr val="dk1"/>
                        </a:solidFill>
                      </a:endParaRPr>
                    </a:p>
                    <a:p>
                      <a:pPr marL="0" lvl="0" indent="0" algn="l" rtl="0">
                        <a:lnSpc>
                          <a:spcPct val="100000"/>
                        </a:lnSpc>
                        <a:spcBef>
                          <a:spcPts val="0"/>
                        </a:spcBef>
                        <a:spcAft>
                          <a:spcPts val="0"/>
                        </a:spcAft>
                        <a:buNone/>
                      </a:pPr>
                      <a:r>
                        <a:rPr lang="en" sz="1800">
                          <a:solidFill>
                            <a:srgbClr val="3C78D8"/>
                          </a:solidFill>
                        </a:rPr>
                        <a:t>           </a:t>
                      </a:r>
                      <a:r>
                        <a:rPr lang="en" sz="1800">
                          <a:solidFill>
                            <a:schemeClr val="dk1"/>
                          </a:solidFill>
                        </a:rPr>
                        <a:t>-</a:t>
                      </a:r>
                      <a:r>
                        <a:rPr lang="en" u="sng">
                          <a:solidFill>
                            <a:srgbClr val="3C78D8"/>
                          </a:solidFill>
                          <a:hlinkClick r:id="rId4">
                            <a:extLst>
                              <a:ext uri="{A12FA001-AC4F-418D-AE19-62706E023703}">
                                <ahyp:hlinkClr xmlns:ahyp="http://schemas.microsoft.com/office/drawing/2018/hyperlinkcolor" val="tx"/>
                              </a:ext>
                            </a:extLst>
                          </a:hlinkClick>
                        </a:rPr>
                        <a:t>Count by 10’s to 120</a:t>
                      </a:r>
                      <a:endParaRPr/>
                    </a:p>
                    <a:p>
                      <a:pPr marL="0" lvl="0" indent="0" algn="l" rtl="0">
                        <a:lnSpc>
                          <a:spcPct val="100000"/>
                        </a:lnSpc>
                        <a:spcBef>
                          <a:spcPts val="0"/>
                        </a:spcBef>
                        <a:spcAft>
                          <a:spcPts val="0"/>
                        </a:spcAft>
                        <a:buNone/>
                      </a:pPr>
                      <a:r>
                        <a:rPr lang="en"/>
                        <a:t>   - </a:t>
                      </a:r>
                      <a:r>
                        <a:rPr lang="en" u="sng">
                          <a:solidFill>
                            <a:schemeClr val="hlink"/>
                          </a:solidFill>
                          <a:hlinkClick r:id="rId5"/>
                        </a:rPr>
                        <a:t>https://study.sagepub.com/wrighttnc</a:t>
                      </a:r>
                      <a:endParaRPr/>
                    </a:p>
                    <a:p>
                      <a:pPr marL="0" lvl="0" indent="0" algn="l" rtl="0">
                        <a:lnSpc>
                          <a:spcPct val="100000"/>
                        </a:lnSpc>
                        <a:spcBef>
                          <a:spcPts val="0"/>
                        </a:spcBef>
                        <a:spcAft>
                          <a:spcPts val="0"/>
                        </a:spcAft>
                        <a:buNone/>
                      </a:pPr>
                      <a:r>
                        <a:rPr lang="en"/>
                        <a:t>  - </a:t>
                      </a:r>
                      <a:r>
                        <a:rPr lang="en" u="sng">
                          <a:solidFill>
                            <a:schemeClr val="hlink"/>
                          </a:solidFill>
                          <a:hlinkClick r:id="rId6"/>
                        </a:rPr>
                        <a:t>1st Grade Assessment Video</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
                        <a:t>   </a:t>
                      </a:r>
                      <a:endParaRPr/>
                    </a:p>
                    <a:p>
                      <a:pPr marL="457200" lvl="0" indent="0" algn="l" rtl="0">
                        <a:spcBef>
                          <a:spcPts val="0"/>
                        </a:spcBef>
                        <a:spcAft>
                          <a:spcPts val="0"/>
                        </a:spcAft>
                        <a:buNone/>
                      </a:pPr>
                      <a:endParaRPr/>
                    </a:p>
                  </a:txBody>
                  <a:tcPr marL="91425" marR="91425" marT="91425" marB="91425"/>
                </a:tc>
                <a:tc>
                  <a:txBody>
                    <a:bodyPr/>
                    <a:lstStyle/>
                    <a:p>
                      <a:pPr marL="457200" lvl="0" indent="-317500" algn="l" rtl="0">
                        <a:spcBef>
                          <a:spcPts val="0"/>
                        </a:spcBef>
                        <a:spcAft>
                          <a:spcPts val="0"/>
                        </a:spcAft>
                        <a:buSzPts val="1400"/>
                        <a:buChar char="-"/>
                      </a:pPr>
                      <a:r>
                        <a:rPr lang="en" u="sng">
                          <a:solidFill>
                            <a:schemeClr val="hlink"/>
                          </a:solidFill>
                          <a:hlinkClick r:id="rId7"/>
                        </a:rPr>
                        <a:t>Prodigy (Student Math Games)</a:t>
                      </a:r>
                      <a:endParaRPr/>
                    </a:p>
                    <a:p>
                      <a:pPr marL="457200" lvl="0" indent="-317500" algn="l" rtl="0">
                        <a:spcBef>
                          <a:spcPts val="0"/>
                        </a:spcBef>
                        <a:spcAft>
                          <a:spcPts val="0"/>
                        </a:spcAft>
                        <a:buSzPts val="1400"/>
                        <a:buChar char="-"/>
                      </a:pPr>
                      <a:r>
                        <a:rPr lang="en" u="sng">
                          <a:solidFill>
                            <a:schemeClr val="hlink"/>
                          </a:solidFill>
                          <a:hlinkClick r:id="rId8"/>
                        </a:rPr>
                        <a:t>National Council of Teachers of Mathematics</a:t>
                      </a:r>
                      <a:r>
                        <a:rPr lang="en"/>
                        <a:t> (Also, </a:t>
                      </a:r>
                      <a:r>
                        <a:rPr lang="en" u="sng">
                          <a:solidFill>
                            <a:schemeClr val="hlink"/>
                          </a:solidFill>
                          <a:hlinkClick r:id="rId9"/>
                        </a:rPr>
                        <a:t>https://www.nctm.org/classroomresources/</a:t>
                      </a:r>
                      <a:r>
                        <a:rPr lang="en"/>
                        <a:t>)</a:t>
                      </a:r>
                      <a:endParaRPr/>
                    </a:p>
                    <a:p>
                      <a:pPr marL="45720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79"/>
        <p:cNvGrpSpPr/>
        <p:nvPr/>
      </p:nvGrpSpPr>
      <p:grpSpPr>
        <a:xfrm>
          <a:off x="0" y="0"/>
          <a:ext cx="0" cy="0"/>
          <a:chOff x="0" y="0"/>
          <a:chExt cx="0" cy="0"/>
        </a:xfrm>
      </p:grpSpPr>
      <p:sp>
        <p:nvSpPr>
          <p:cNvPr id="80" name="Google Shape;80;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lnSpc>
                <a:spcPct val="115000"/>
              </a:lnSpc>
              <a:spcBef>
                <a:spcPts val="0"/>
              </a:spcBef>
              <a:spcAft>
                <a:spcPts val="1200"/>
              </a:spcAft>
              <a:buClr>
                <a:schemeClr val="dk1"/>
              </a:buClr>
              <a:buSzPct val="39285"/>
              <a:buFont typeface="Arial"/>
              <a:buNone/>
            </a:pPr>
            <a:r>
              <a:rPr lang="en" sz="2800" b="1"/>
              <a:t>Informal Assessment</a:t>
            </a:r>
            <a:endParaRPr sz="3800" b="1"/>
          </a:p>
        </p:txBody>
      </p:sp>
      <p:sp>
        <p:nvSpPr>
          <p:cNvPr id="81" name="Google Shape;81;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solidFill>
                  <a:schemeClr val="dk1"/>
                </a:solidFill>
              </a:rPr>
              <a:t>Task Group A3.1 (</a:t>
            </a:r>
            <a:r>
              <a:rPr lang="en" b="1" i="1">
                <a:solidFill>
                  <a:schemeClr val="dk1"/>
                </a:solidFill>
              </a:rPr>
              <a:t>Teaching Number</a:t>
            </a:r>
            <a:r>
              <a:rPr lang="en" b="1">
                <a:solidFill>
                  <a:schemeClr val="dk1"/>
                </a:solidFill>
              </a:rPr>
              <a:t>): Forward Number Word Sequences (Counting to 120)</a:t>
            </a:r>
            <a:endParaRPr sz="1400" b="1">
              <a:solidFill>
                <a:schemeClr val="dk1"/>
              </a:solidFill>
            </a:endParaRPr>
          </a:p>
          <a:p>
            <a:pPr marL="0" lvl="0" indent="0" algn="l" rtl="0">
              <a:spcBef>
                <a:spcPts val="1200"/>
              </a:spcBef>
              <a:spcAft>
                <a:spcPts val="0"/>
              </a:spcAft>
              <a:buNone/>
            </a:pPr>
            <a:r>
              <a:rPr lang="en" sz="1400" b="1">
                <a:solidFill>
                  <a:schemeClr val="dk1"/>
                </a:solidFill>
              </a:rPr>
              <a:t>Directions: </a:t>
            </a:r>
            <a:r>
              <a:rPr lang="en" sz="1400">
                <a:solidFill>
                  <a:schemeClr val="dk1"/>
                </a:solidFill>
              </a:rPr>
              <a:t>Teacher meets with students one-on-one in a seated, quiet area. The teacher tells the student they are going to start counting from 95 and that they will tell the student when to stop counting (120).</a:t>
            </a:r>
            <a:endParaRPr sz="1400">
              <a:solidFill>
                <a:schemeClr val="dk1"/>
              </a:solidFill>
            </a:endParaRPr>
          </a:p>
          <a:p>
            <a:pPr marL="0" lvl="0" indent="0" algn="l" rtl="0">
              <a:spcBef>
                <a:spcPts val="1200"/>
              </a:spcBef>
              <a:spcAft>
                <a:spcPts val="0"/>
              </a:spcAft>
              <a:buNone/>
            </a:pPr>
            <a:r>
              <a:rPr lang="en" sz="1400" b="1">
                <a:solidFill>
                  <a:schemeClr val="dk1"/>
                </a:solidFill>
              </a:rPr>
              <a:t>Considerations: </a:t>
            </a:r>
            <a:endParaRPr sz="1400" b="1">
              <a:solidFill>
                <a:schemeClr val="dk1"/>
              </a:solidFill>
            </a:endParaRPr>
          </a:p>
          <a:p>
            <a:pPr marL="457200" lvl="0" indent="-317500" algn="l" rtl="0">
              <a:spcBef>
                <a:spcPts val="1200"/>
              </a:spcBef>
              <a:spcAft>
                <a:spcPts val="0"/>
              </a:spcAft>
              <a:buClr>
                <a:schemeClr val="dk1"/>
              </a:buClr>
              <a:buSzPts val="1400"/>
              <a:buChar char="-"/>
            </a:pPr>
            <a:r>
              <a:rPr lang="en" sz="1400">
                <a:solidFill>
                  <a:schemeClr val="dk1"/>
                </a:solidFill>
              </a:rPr>
              <a:t>Teacher should pay attention to students transitions to the next decade and when transitioning from 99 to 100.</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Listen for pronunciation of numbers, for easily confused numbers.</a:t>
            </a:r>
            <a:endParaRPr sz="1400">
              <a:solidFill>
                <a:schemeClr val="dk1"/>
              </a:solidFill>
            </a:endParaRPr>
          </a:p>
          <a:p>
            <a:pPr marL="0" lvl="0" indent="0" algn="l" rtl="0">
              <a:spcBef>
                <a:spcPts val="1200"/>
              </a:spcBef>
              <a:spcAft>
                <a:spcPts val="1200"/>
              </a:spcAft>
              <a:buClr>
                <a:schemeClr val="dk1"/>
              </a:buClr>
              <a:buSzPts val="1100"/>
              <a:buFont typeface="Arial"/>
              <a:buNone/>
            </a:pPr>
            <a:endParaRPr>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85"/>
        <p:cNvGrpSpPr/>
        <p:nvPr/>
      </p:nvGrpSpPr>
      <p:grpSpPr>
        <a:xfrm>
          <a:off x="0" y="0"/>
          <a:ext cx="0" cy="0"/>
          <a:chOff x="0" y="0"/>
          <a:chExt cx="0" cy="0"/>
        </a:xfrm>
      </p:grpSpPr>
      <p:sp>
        <p:nvSpPr>
          <p:cNvPr id="86" name="Google Shape;86;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lnSpc>
                <a:spcPct val="115000"/>
              </a:lnSpc>
              <a:spcBef>
                <a:spcPts val="0"/>
              </a:spcBef>
              <a:spcAft>
                <a:spcPts val="0"/>
              </a:spcAft>
              <a:buClr>
                <a:schemeClr val="dk1"/>
              </a:buClr>
              <a:buSzPct val="39285"/>
              <a:buFont typeface="Arial"/>
              <a:buNone/>
            </a:pPr>
            <a:r>
              <a:rPr lang="en" sz="2800" b="1"/>
              <a:t>Informal Assessment (Continued)</a:t>
            </a:r>
            <a:endParaRPr sz="3800" b="1" dirty="0"/>
          </a:p>
          <a:p>
            <a:pPr marL="0" lvl="0" indent="0" algn="l" rtl="0">
              <a:spcBef>
                <a:spcPts val="1200"/>
              </a:spcBef>
              <a:spcAft>
                <a:spcPts val="0"/>
              </a:spcAft>
              <a:buNone/>
            </a:pPr>
            <a:endParaRPr dirty="0"/>
          </a:p>
        </p:txBody>
      </p:sp>
      <p:sp>
        <p:nvSpPr>
          <p:cNvPr id="87" name="Google Shape;87;p18"/>
          <p:cNvSpPr txBox="1">
            <a:spLocks noGrp="1"/>
          </p:cNvSpPr>
          <p:nvPr>
            <p:ph type="body" idx="1"/>
          </p:nvPr>
        </p:nvSpPr>
        <p:spPr>
          <a:xfrm>
            <a:off x="311700" y="1152475"/>
            <a:ext cx="8520600" cy="38046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1400" b="1" dirty="0">
                <a:solidFill>
                  <a:schemeClr val="dk1"/>
                </a:solidFill>
              </a:rPr>
              <a:t>Differentiating:</a:t>
            </a:r>
            <a:endParaRPr sz="1400" b="1" dirty="0">
              <a:solidFill>
                <a:schemeClr val="dk1"/>
              </a:solidFill>
            </a:endParaRPr>
          </a:p>
          <a:p>
            <a:pPr marL="457200" lvl="0" indent="-317500" algn="l" rtl="0">
              <a:spcBef>
                <a:spcPts val="1200"/>
              </a:spcBef>
              <a:spcAft>
                <a:spcPts val="0"/>
              </a:spcAft>
              <a:buClr>
                <a:schemeClr val="dk1"/>
              </a:buClr>
              <a:buSzPts val="1400"/>
              <a:buChar char="-"/>
            </a:pPr>
            <a:r>
              <a:rPr lang="en" sz="1400" dirty="0">
                <a:solidFill>
                  <a:schemeClr val="dk1"/>
                </a:solidFill>
              </a:rPr>
              <a:t>Counting may be adjusted for students still working in the range of 1-100. These students may start at 70 and count on from there.</a:t>
            </a:r>
            <a:endParaRPr sz="1400" dirty="0">
              <a:solidFill>
                <a:schemeClr val="dk1"/>
              </a:solidFill>
            </a:endParaRPr>
          </a:p>
          <a:p>
            <a:pPr marL="457200" lvl="0" indent="-317500" algn="l" rtl="0">
              <a:spcBef>
                <a:spcPts val="0"/>
              </a:spcBef>
              <a:spcAft>
                <a:spcPts val="0"/>
              </a:spcAft>
              <a:buClr>
                <a:schemeClr val="dk1"/>
              </a:buClr>
              <a:buSzPts val="1400"/>
              <a:buChar char="-"/>
            </a:pPr>
            <a:r>
              <a:rPr lang="en" sz="1400" dirty="0">
                <a:solidFill>
                  <a:schemeClr val="dk1"/>
                </a:solidFill>
              </a:rPr>
              <a:t>Counting sequence may be extended to see how far a student is able to go past 120 </a:t>
            </a:r>
            <a:endParaRPr sz="1400" dirty="0">
              <a:solidFill>
                <a:schemeClr val="dk1"/>
              </a:solidFill>
            </a:endParaRPr>
          </a:p>
          <a:p>
            <a:pPr marL="457200" lvl="0" indent="-317500" algn="l" rtl="0">
              <a:spcBef>
                <a:spcPts val="0"/>
              </a:spcBef>
              <a:spcAft>
                <a:spcPts val="0"/>
              </a:spcAft>
              <a:buClr>
                <a:schemeClr val="dk1"/>
              </a:buClr>
              <a:buSzPts val="1400"/>
              <a:buChar char="-"/>
            </a:pPr>
            <a:r>
              <a:rPr lang="en" sz="1400" dirty="0">
                <a:solidFill>
                  <a:schemeClr val="dk1"/>
                </a:solidFill>
              </a:rPr>
              <a:t>If easier for student they may write numerals in order using a blank numeral ladder, or blank 120 chart.</a:t>
            </a:r>
            <a:endParaRPr sz="1400" dirty="0">
              <a:solidFill>
                <a:schemeClr val="dk1"/>
              </a:solidFill>
            </a:endParaRPr>
          </a:p>
          <a:p>
            <a:pPr marL="457200" lvl="0" indent="0" algn="l" rtl="0">
              <a:spcBef>
                <a:spcPts val="1200"/>
              </a:spcBef>
              <a:spcAft>
                <a:spcPts val="0"/>
              </a:spcAft>
              <a:buNone/>
            </a:pPr>
            <a:endParaRPr sz="1400" b="1" dirty="0">
              <a:solidFill>
                <a:schemeClr val="dk1"/>
              </a:solidFill>
            </a:endParaRPr>
          </a:p>
          <a:p>
            <a:pPr marL="0" lvl="0" indent="0" algn="l" rtl="0">
              <a:spcBef>
                <a:spcPts val="1200"/>
              </a:spcBef>
              <a:spcAft>
                <a:spcPts val="0"/>
              </a:spcAft>
              <a:buClr>
                <a:schemeClr val="dk1"/>
              </a:buClr>
              <a:buSzPts val="1100"/>
              <a:buFont typeface="Arial"/>
              <a:buNone/>
            </a:pPr>
            <a:r>
              <a:rPr lang="en" sz="1400" b="1" dirty="0">
                <a:solidFill>
                  <a:schemeClr val="dk1"/>
                </a:solidFill>
              </a:rPr>
              <a:t>Watch:</a:t>
            </a:r>
            <a:endParaRPr sz="1400" b="1" dirty="0">
              <a:solidFill>
                <a:schemeClr val="dk1"/>
              </a:solidFill>
            </a:endParaRPr>
          </a:p>
          <a:p>
            <a:pPr marL="0" lvl="0" indent="0" algn="l" rtl="0">
              <a:spcBef>
                <a:spcPts val="1200"/>
              </a:spcBef>
              <a:spcAft>
                <a:spcPts val="0"/>
              </a:spcAft>
              <a:buClr>
                <a:schemeClr val="dk1"/>
              </a:buClr>
              <a:buSzPts val="1100"/>
              <a:buFont typeface="Arial"/>
              <a:buNone/>
            </a:pPr>
            <a:endParaRPr sz="1400" b="1" dirty="0">
              <a:solidFill>
                <a:schemeClr val="dk1"/>
              </a:solidFill>
            </a:endParaRPr>
          </a:p>
          <a:p>
            <a:pPr marL="0" lvl="0" indent="0" algn="l" rtl="0">
              <a:spcBef>
                <a:spcPts val="1200"/>
              </a:spcBef>
              <a:spcAft>
                <a:spcPts val="1200"/>
              </a:spcAft>
              <a:buClr>
                <a:schemeClr val="dk1"/>
              </a:buClr>
              <a:buSzPts val="1100"/>
              <a:buFont typeface="Arial"/>
              <a:buNone/>
            </a:pPr>
            <a:r>
              <a:rPr lang="en" sz="1200" b="1" i="1" dirty="0">
                <a:solidFill>
                  <a:schemeClr val="dk1"/>
                </a:solidFill>
              </a:rPr>
              <a:t>-This video demonstrates many 1st grade math assessments, the first of which demonstrates assessing for counting forward. (Although in this video the student is only counting to 20, we can see how to transfer this to counting to 120)</a:t>
            </a:r>
            <a:endParaRPr sz="1600" i="1" dirty="0">
              <a:solidFill>
                <a:schemeClr val="dk1"/>
              </a:solidFill>
            </a:endParaRPr>
          </a:p>
        </p:txBody>
      </p:sp>
      <p:pic>
        <p:nvPicPr>
          <p:cNvPr id="88" name="Google Shape;88;p18" title="1st Grade Assessment">
            <a:hlinkClick r:id="rId3"/>
          </p:cNvPr>
          <p:cNvPicPr preferRelativeResize="0"/>
          <p:nvPr/>
        </p:nvPicPr>
        <p:blipFill>
          <a:blip r:embed="rId4">
            <a:alphaModFix/>
          </a:blip>
          <a:stretch>
            <a:fillRect/>
          </a:stretch>
        </p:blipFill>
        <p:spPr>
          <a:xfrm>
            <a:off x="1771920" y="2500175"/>
            <a:ext cx="1987800" cy="14908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10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92"/>
        <p:cNvGrpSpPr/>
        <p:nvPr/>
      </p:nvGrpSpPr>
      <p:grpSpPr>
        <a:xfrm>
          <a:off x="0" y="0"/>
          <a:ext cx="0" cy="0"/>
          <a:chOff x="0" y="0"/>
          <a:chExt cx="0" cy="0"/>
        </a:xfrm>
      </p:grpSpPr>
      <p:sp>
        <p:nvSpPr>
          <p:cNvPr id="93" name="Google Shape;93;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lnSpc>
                <a:spcPct val="115000"/>
              </a:lnSpc>
              <a:spcBef>
                <a:spcPts val="0"/>
              </a:spcBef>
              <a:spcAft>
                <a:spcPts val="0"/>
              </a:spcAft>
              <a:buClr>
                <a:schemeClr val="dk1"/>
              </a:buClr>
              <a:buSzPct val="28947"/>
              <a:buFont typeface="Arial"/>
              <a:buNone/>
            </a:pPr>
            <a:r>
              <a:rPr lang="en" b="1"/>
              <a:t>Informal Assessment (Continued)</a:t>
            </a:r>
            <a:endParaRPr sz="3800" b="1"/>
          </a:p>
          <a:p>
            <a:pPr marL="0" lvl="0" indent="0" algn="l" rtl="0">
              <a:spcBef>
                <a:spcPts val="1200"/>
              </a:spcBef>
              <a:spcAft>
                <a:spcPts val="0"/>
              </a:spcAft>
              <a:buNone/>
            </a:pPr>
            <a:endParaRPr/>
          </a:p>
        </p:txBody>
      </p:sp>
      <p:sp>
        <p:nvSpPr>
          <p:cNvPr id="94" name="Google Shape;94;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400" b="1">
                <a:solidFill>
                  <a:schemeClr val="dk1"/>
                </a:solidFill>
              </a:rPr>
              <a:t>Materials Needed: </a:t>
            </a:r>
            <a:r>
              <a:rPr lang="en" sz="1400">
                <a:solidFill>
                  <a:schemeClr val="dk1"/>
                </a:solidFill>
              </a:rPr>
              <a:t>Blank Numeral ladder, blank number grid, pencil</a:t>
            </a:r>
            <a:endParaRPr sz="1400">
              <a:solidFill>
                <a:schemeClr val="dk1"/>
              </a:solidFill>
            </a:endParaRPr>
          </a:p>
          <a:p>
            <a:pPr marL="0" lvl="0" indent="0" algn="l" rtl="0">
              <a:spcBef>
                <a:spcPts val="1200"/>
              </a:spcBef>
              <a:spcAft>
                <a:spcPts val="0"/>
              </a:spcAft>
              <a:buNone/>
            </a:pPr>
            <a:endParaRPr sz="1400" b="1">
              <a:solidFill>
                <a:schemeClr val="dk1"/>
              </a:solidFill>
            </a:endParaRPr>
          </a:p>
          <a:p>
            <a:pPr marL="0" lvl="0" indent="0" algn="l" rtl="0">
              <a:spcBef>
                <a:spcPts val="1200"/>
              </a:spcBef>
              <a:spcAft>
                <a:spcPts val="1200"/>
              </a:spcAft>
              <a:buClr>
                <a:schemeClr val="dk1"/>
              </a:buClr>
              <a:buSzPts val="1100"/>
              <a:buFont typeface="Arial"/>
              <a:buNone/>
            </a:pPr>
            <a:endParaRPr sz="1400" b="1">
              <a:solidFill>
                <a:schemeClr val="dk1"/>
              </a:solidFill>
            </a:endParaRPr>
          </a:p>
        </p:txBody>
      </p:sp>
      <p:pic>
        <p:nvPicPr>
          <p:cNvPr id="95" name="Google Shape;95;p19"/>
          <p:cNvPicPr preferRelativeResize="0"/>
          <p:nvPr/>
        </p:nvPicPr>
        <p:blipFill>
          <a:blip r:embed="rId3">
            <a:alphaModFix/>
          </a:blip>
          <a:stretch>
            <a:fillRect/>
          </a:stretch>
        </p:blipFill>
        <p:spPr>
          <a:xfrm>
            <a:off x="488479" y="1643550"/>
            <a:ext cx="2417750" cy="3327550"/>
          </a:xfrm>
          <a:prstGeom prst="rect">
            <a:avLst/>
          </a:prstGeom>
          <a:noFill/>
          <a:ln>
            <a:noFill/>
          </a:ln>
        </p:spPr>
      </p:pic>
      <p:pic>
        <p:nvPicPr>
          <p:cNvPr id="96" name="Google Shape;96;p19"/>
          <p:cNvPicPr preferRelativeResize="0"/>
          <p:nvPr/>
        </p:nvPicPr>
        <p:blipFill>
          <a:blip r:embed="rId4">
            <a:alphaModFix/>
          </a:blip>
          <a:stretch>
            <a:fillRect/>
          </a:stretch>
        </p:blipFill>
        <p:spPr>
          <a:xfrm>
            <a:off x="4067749" y="1654114"/>
            <a:ext cx="2417752" cy="331698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00"/>
        <p:cNvGrpSpPr/>
        <p:nvPr/>
      </p:nvGrpSpPr>
      <p:grpSpPr>
        <a:xfrm>
          <a:off x="0" y="0"/>
          <a:ext cx="0" cy="0"/>
          <a:chOff x="0" y="0"/>
          <a:chExt cx="0" cy="0"/>
        </a:xfrm>
      </p:grpSpPr>
      <p:sp>
        <p:nvSpPr>
          <p:cNvPr id="101" name="Google Shape;101;p20"/>
          <p:cNvSpPr txBox="1">
            <a:spLocks noGrp="1"/>
          </p:cNvSpPr>
          <p:nvPr>
            <p:ph type="body" idx="1"/>
          </p:nvPr>
        </p:nvSpPr>
        <p:spPr>
          <a:xfrm>
            <a:off x="162625" y="1127625"/>
            <a:ext cx="8520600" cy="3416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4200" b="1">
                <a:solidFill>
                  <a:schemeClr val="dk1"/>
                </a:solidFill>
              </a:rPr>
              <a:t>Activities</a:t>
            </a:r>
            <a:endParaRPr sz="4200" b="1">
              <a:solidFill>
                <a:schemeClr val="dk1"/>
              </a:solidFill>
            </a:endParaRPr>
          </a:p>
          <a:p>
            <a:pPr marL="0" lvl="0" indent="0" algn="l" rtl="0">
              <a:spcBef>
                <a:spcPts val="1200"/>
              </a:spcBef>
              <a:spcAft>
                <a:spcPts val="120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05"/>
        <p:cNvGrpSpPr/>
        <p:nvPr/>
      </p:nvGrpSpPr>
      <p:grpSpPr>
        <a:xfrm>
          <a:off x="0" y="0"/>
          <a:ext cx="0" cy="0"/>
          <a:chOff x="0" y="0"/>
          <a:chExt cx="0" cy="0"/>
        </a:xfrm>
      </p:grpSpPr>
      <p:sp>
        <p:nvSpPr>
          <p:cNvPr id="106" name="Google Shape;106;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Activity 1: Toy Box (Adapted from Activity IA4.7) </a:t>
            </a:r>
            <a:endParaRPr b="1"/>
          </a:p>
        </p:txBody>
      </p:sp>
      <p:sp>
        <p:nvSpPr>
          <p:cNvPr id="107" name="Google Shape;107;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 b="1" u="sng">
                <a:solidFill>
                  <a:schemeClr val="dk1"/>
                </a:solidFill>
              </a:rPr>
              <a:t>Objective:</a:t>
            </a:r>
            <a:r>
              <a:rPr lang="en" u="sng">
                <a:solidFill>
                  <a:schemeClr val="dk1"/>
                </a:solidFill>
              </a:rPr>
              <a:t> </a:t>
            </a:r>
            <a:r>
              <a:rPr lang="en">
                <a:solidFill>
                  <a:schemeClr val="dk1"/>
                </a:solidFill>
              </a:rPr>
              <a:t>To represent numerals and a number of objects in the range of 100-120 with a written numeral.</a:t>
            </a:r>
            <a:endParaRPr>
              <a:solidFill>
                <a:schemeClr val="dk1"/>
              </a:solidFill>
            </a:endParaRPr>
          </a:p>
          <a:p>
            <a:pPr marL="0" lvl="0" indent="0" algn="l" rtl="0">
              <a:spcBef>
                <a:spcPts val="1200"/>
              </a:spcBef>
              <a:spcAft>
                <a:spcPts val="0"/>
              </a:spcAft>
              <a:buNone/>
            </a:pPr>
            <a:r>
              <a:rPr lang="en" b="1" u="sng">
                <a:solidFill>
                  <a:schemeClr val="dk1"/>
                </a:solidFill>
              </a:rPr>
              <a:t>Materials Needed:</a:t>
            </a:r>
            <a:r>
              <a:rPr lang="en" u="sng">
                <a:solidFill>
                  <a:schemeClr val="dk1"/>
                </a:solidFill>
              </a:rPr>
              <a:t> </a:t>
            </a:r>
            <a:r>
              <a:rPr lang="en">
                <a:solidFill>
                  <a:schemeClr val="dk1"/>
                </a:solidFill>
              </a:rPr>
              <a:t>A collection of toys or objects, a box or bag, white boards, dry erase markers, erasers, and one die.</a:t>
            </a:r>
            <a:endParaRPr>
              <a:solidFill>
                <a:schemeClr val="dk1"/>
              </a:solidFill>
            </a:endParaRPr>
          </a:p>
          <a:p>
            <a:pPr marL="0" lvl="0" indent="0" algn="l" rtl="0">
              <a:spcBef>
                <a:spcPts val="1200"/>
              </a:spcBef>
              <a:spcAft>
                <a:spcPts val="0"/>
              </a:spcAft>
              <a:buClr>
                <a:schemeClr val="dk1"/>
              </a:buClr>
              <a:buSzPct val="61111"/>
              <a:buFont typeface="Arial"/>
              <a:buNone/>
            </a:pPr>
            <a:r>
              <a:rPr lang="en" b="1" u="sng">
                <a:solidFill>
                  <a:schemeClr val="dk1"/>
                </a:solidFill>
              </a:rPr>
              <a:t>Description: </a:t>
            </a:r>
            <a:r>
              <a:rPr lang="en">
                <a:solidFill>
                  <a:schemeClr val="dk1"/>
                </a:solidFill>
              </a:rPr>
              <a:t>The teacher has a collection of small objects they can place in the box. The teacher tells the students there are 100 marbles in the box. The teacher tells the students they have a 6-sided die and they are going to count that number of marbles into the box based on the number on the die. After rolling the teacher asks the students to write on their white board the number of marbles total in the box. The teacher can repeat this, starting with any number between 90-120.</a:t>
            </a:r>
            <a:endParaRPr>
              <a:solidFill>
                <a:schemeClr val="dk1"/>
              </a:solidFill>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TotalTime>
  <Words>4619</Words>
  <Application>Microsoft Office PowerPoint</Application>
  <PresentationFormat>On-screen Show (16:9)</PresentationFormat>
  <Paragraphs>331</Paragraphs>
  <Slides>45</Slides>
  <Notes>45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45</vt:i4>
      </vt:variant>
    </vt:vector>
  </HeadingPairs>
  <TitlesOfParts>
    <vt:vector size="48" baseType="lpstr">
      <vt:lpstr>Proxima Nova</vt:lpstr>
      <vt:lpstr>Arial</vt:lpstr>
      <vt:lpstr>Simple Light</vt:lpstr>
      <vt:lpstr>Interdisciplinary Infusion of Number </vt:lpstr>
      <vt:lpstr>Math Standard and Grade Level </vt:lpstr>
      <vt:lpstr>Math Standard and Grade Level cont. </vt:lpstr>
      <vt:lpstr>Week 1: Number &amp; Operations in Base Ten: Extend the Counting Sequence</vt:lpstr>
      <vt:lpstr>Informal Assessment</vt:lpstr>
      <vt:lpstr>Informal Assessment (Continued) </vt:lpstr>
      <vt:lpstr>Informal Assessment (Continued) </vt:lpstr>
      <vt:lpstr>PowerPoint Presentation</vt:lpstr>
      <vt:lpstr>Activity 1: Toy Box (Adapted from Activity IA4.7) </vt:lpstr>
      <vt:lpstr>Activity 1: Toy Box (Continued)</vt:lpstr>
      <vt:lpstr>Activity 1: Toy Box (Demonstration)</vt:lpstr>
      <vt:lpstr>Activity 2: Race to 120</vt:lpstr>
      <vt:lpstr>Activity 2: Race to 120 (Continued)</vt:lpstr>
      <vt:lpstr>Activity 2: Race to 120 (Continued)</vt:lpstr>
      <vt:lpstr>Activity 3: Jack Hartman, Count to 120</vt:lpstr>
      <vt:lpstr>Activity 3: Jack Hartman, Count to 120 (Continued) </vt:lpstr>
      <vt:lpstr>PowerPoint Presentation</vt:lpstr>
      <vt:lpstr>Hallway Teaching Moment #1</vt:lpstr>
      <vt:lpstr>Hallway Teaching Moment #2</vt:lpstr>
      <vt:lpstr>Hallway Teaching Moment #3</vt:lpstr>
      <vt:lpstr>Interdisciplinary Craft/Performance Task</vt:lpstr>
      <vt:lpstr>Interdisciplinary Craft/Performance Task (Continued)</vt:lpstr>
      <vt:lpstr>Interdisciplinary Craft/Performance Task (Continued) </vt:lpstr>
      <vt:lpstr>Interdisciplinary Craft/Performance Task (Continued)</vt:lpstr>
      <vt:lpstr>Week 2  Number &amp; Operations in Base Ten: Understand place value.    </vt:lpstr>
      <vt:lpstr>PowerPoint Presentation</vt:lpstr>
      <vt:lpstr>Informal Assessment Procedure cont. </vt:lpstr>
      <vt:lpstr>Informal Assessment cont. </vt:lpstr>
      <vt:lpstr>Activities</vt:lpstr>
      <vt:lpstr>Activity 1: </vt:lpstr>
      <vt:lpstr>Activity 1: cont. </vt:lpstr>
      <vt:lpstr>Activity 2:</vt:lpstr>
      <vt:lpstr>Activity 2: cont. </vt:lpstr>
      <vt:lpstr>Activity 3:</vt:lpstr>
      <vt:lpstr>Activity 3: cont. </vt:lpstr>
      <vt:lpstr>Activity 3: cont. </vt:lpstr>
      <vt:lpstr>Hallway Teaching Activities</vt:lpstr>
      <vt:lpstr>Hallway Teaching Activity 1:</vt:lpstr>
      <vt:lpstr>Hallway Teaching Activity 2:</vt:lpstr>
      <vt:lpstr>Hallway Teaching Activity 3: </vt:lpstr>
      <vt:lpstr>Performance Task </vt:lpstr>
      <vt:lpstr>Interdisciplinary Performance Task </vt:lpstr>
      <vt:lpstr>Interdisciplinary Performance Task cont. </vt:lpstr>
      <vt:lpstr>Interdisciplinary Performance Task cont. </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Interdisciplinary Infusion of Number </dc:title>
  <cp:lastModifiedBy>Mike Rush</cp:lastModifiedBy>
  <cp:revision>5</cp:revision>
  <dcterms:modified xsi:type="dcterms:W3CDTF">2022-11-14T23:03:34Z</dcterms:modified>
</cp:coreProperties>
</file>